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85" r:id="rId4"/>
    <p:sldId id="272" r:id="rId5"/>
    <p:sldId id="283" r:id="rId6"/>
    <p:sldId id="259" r:id="rId7"/>
    <p:sldId id="260" r:id="rId8"/>
    <p:sldId id="262" r:id="rId9"/>
    <p:sldId id="261" r:id="rId10"/>
    <p:sldId id="278" r:id="rId11"/>
    <p:sldId id="279" r:id="rId12"/>
    <p:sldId id="273" r:id="rId13"/>
    <p:sldId id="263" r:id="rId14"/>
    <p:sldId id="265" r:id="rId15"/>
    <p:sldId id="264" r:id="rId16"/>
    <p:sldId id="266" r:id="rId17"/>
    <p:sldId id="267" r:id="rId18"/>
    <p:sldId id="276" r:id="rId19"/>
    <p:sldId id="280" r:id="rId20"/>
    <p:sldId id="274" r:id="rId21"/>
    <p:sldId id="268" r:id="rId22"/>
    <p:sldId id="270" r:id="rId23"/>
    <p:sldId id="269" r:id="rId24"/>
    <p:sldId id="277" r:id="rId25"/>
    <p:sldId id="271" r:id="rId26"/>
    <p:sldId id="281" r:id="rId27"/>
    <p:sldId id="286" r:id="rId28"/>
    <p:sldId id="287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808000"/>
    <a:srgbClr val="EAEAEA"/>
    <a:srgbClr val="FFFFCC"/>
    <a:srgbClr val="CCCCFF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4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37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45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5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46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  <p:sp>
              <p:nvSpPr>
                <p:cNvPr id="48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  <p:sp>
              <p:nvSpPr>
                <p:cNvPr id="49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</p:grpSp>
          <p:grpSp>
            <p:nvGrpSpPr>
              <p:cNvPr id="38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39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/>
                  <a:ahLst/>
                  <a:cxnLst>
                    <a:cxn ang="0">
                      <a:pos x="212" y="204"/>
                    </a:cxn>
                    <a:cxn ang="0">
                      <a:pos x="194" y="158"/>
                    </a:cxn>
                    <a:cxn ang="0">
                      <a:pos x="188" y="111"/>
                    </a:cxn>
                    <a:cxn ang="0">
                      <a:pos x="183" y="72"/>
                    </a:cxn>
                    <a:cxn ang="0">
                      <a:pos x="178" y="52"/>
                    </a:cxn>
                    <a:cxn ang="0">
                      <a:pos x="169" y="37"/>
                    </a:cxn>
                    <a:cxn ang="0">
                      <a:pos x="157" y="24"/>
                    </a:cxn>
                    <a:cxn ang="0">
                      <a:pos x="143" y="13"/>
                    </a:cxn>
                    <a:cxn ang="0">
                      <a:pos x="124" y="5"/>
                    </a:cxn>
                    <a:cxn ang="0">
                      <a:pos x="100" y="0"/>
                    </a:cxn>
                    <a:cxn ang="0">
                      <a:pos x="76" y="0"/>
                    </a:cxn>
                    <a:cxn ang="0">
                      <a:pos x="54" y="7"/>
                    </a:cxn>
                    <a:cxn ang="0">
                      <a:pos x="35" y="16"/>
                    </a:cxn>
                    <a:cxn ang="0">
                      <a:pos x="18" y="31"/>
                    </a:cxn>
                    <a:cxn ang="0">
                      <a:pos x="5" y="51"/>
                    </a:cxn>
                    <a:cxn ang="0">
                      <a:pos x="0" y="73"/>
                    </a:cxn>
                    <a:cxn ang="0">
                      <a:pos x="3" y="72"/>
                    </a:cxn>
                    <a:cxn ang="0">
                      <a:pos x="15" y="64"/>
                    </a:cxn>
                    <a:cxn ang="0">
                      <a:pos x="35" y="58"/>
                    </a:cxn>
                    <a:cxn ang="0">
                      <a:pos x="56" y="57"/>
                    </a:cxn>
                    <a:cxn ang="0">
                      <a:pos x="74" y="63"/>
                    </a:cxn>
                    <a:cxn ang="0">
                      <a:pos x="87" y="73"/>
                    </a:cxn>
                    <a:cxn ang="0">
                      <a:pos x="93" y="85"/>
                    </a:cxn>
                    <a:cxn ang="0">
                      <a:pos x="96" y="102"/>
                    </a:cxn>
                    <a:cxn ang="0">
                      <a:pos x="100" y="124"/>
                    </a:cxn>
                    <a:cxn ang="0">
                      <a:pos x="106" y="147"/>
                    </a:cxn>
                    <a:cxn ang="0">
                      <a:pos x="116" y="168"/>
                    </a:cxn>
                    <a:cxn ang="0">
                      <a:pos x="131" y="190"/>
                    </a:cxn>
                    <a:cxn ang="0">
                      <a:pos x="150" y="207"/>
                    </a:cxn>
                    <a:cxn ang="0">
                      <a:pos x="172" y="219"/>
                    </a:cxn>
                    <a:cxn ang="0">
                      <a:pos x="194" y="226"/>
                    </a:cxn>
                    <a:cxn ang="0">
                      <a:pos x="220" y="229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/>
                  <a:ahLst/>
                  <a:cxnLst>
                    <a:cxn ang="0">
                      <a:pos x="7" y="204"/>
                    </a:cxn>
                    <a:cxn ang="0">
                      <a:pos x="25" y="158"/>
                    </a:cxn>
                    <a:cxn ang="0">
                      <a:pos x="31" y="111"/>
                    </a:cxn>
                    <a:cxn ang="0">
                      <a:pos x="36" y="72"/>
                    </a:cxn>
                    <a:cxn ang="0">
                      <a:pos x="41" y="52"/>
                    </a:cxn>
                    <a:cxn ang="0">
                      <a:pos x="50" y="37"/>
                    </a:cxn>
                    <a:cxn ang="0">
                      <a:pos x="62" y="24"/>
                    </a:cxn>
                    <a:cxn ang="0">
                      <a:pos x="77" y="13"/>
                    </a:cxn>
                    <a:cxn ang="0">
                      <a:pos x="96" y="5"/>
                    </a:cxn>
                    <a:cxn ang="0">
                      <a:pos x="120" y="0"/>
                    </a:cxn>
                    <a:cxn ang="0">
                      <a:pos x="143" y="0"/>
                    </a:cxn>
                    <a:cxn ang="0">
                      <a:pos x="165" y="7"/>
                    </a:cxn>
                    <a:cxn ang="0">
                      <a:pos x="184" y="16"/>
                    </a:cxn>
                    <a:cxn ang="0">
                      <a:pos x="201" y="31"/>
                    </a:cxn>
                    <a:cxn ang="0">
                      <a:pos x="215" y="51"/>
                    </a:cxn>
                    <a:cxn ang="0">
                      <a:pos x="221" y="73"/>
                    </a:cxn>
                    <a:cxn ang="0">
                      <a:pos x="217" y="72"/>
                    </a:cxn>
                    <a:cxn ang="0">
                      <a:pos x="205" y="64"/>
                    </a:cxn>
                    <a:cxn ang="0">
                      <a:pos x="184" y="58"/>
                    </a:cxn>
                    <a:cxn ang="0">
                      <a:pos x="164" y="57"/>
                    </a:cxn>
                    <a:cxn ang="0">
                      <a:pos x="145" y="63"/>
                    </a:cxn>
                    <a:cxn ang="0">
                      <a:pos x="132" y="73"/>
                    </a:cxn>
                    <a:cxn ang="0">
                      <a:pos x="127" y="85"/>
                    </a:cxn>
                    <a:cxn ang="0">
                      <a:pos x="123" y="102"/>
                    </a:cxn>
                    <a:cxn ang="0">
                      <a:pos x="120" y="124"/>
                    </a:cxn>
                    <a:cxn ang="0">
                      <a:pos x="113" y="147"/>
                    </a:cxn>
                    <a:cxn ang="0">
                      <a:pos x="104" y="168"/>
                    </a:cxn>
                    <a:cxn ang="0">
                      <a:pos x="89" y="190"/>
                    </a:cxn>
                    <a:cxn ang="0">
                      <a:pos x="69" y="207"/>
                    </a:cxn>
                    <a:cxn ang="0">
                      <a:pos x="47" y="219"/>
                    </a:cxn>
                    <a:cxn ang="0">
                      <a:pos x="25" y="226"/>
                    </a:cxn>
                    <a:cxn ang="0">
                      <a:pos x="0" y="229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</p:grpSp>
        </p:grpSp>
      </p:grpSp>
      <p:sp>
        <p:nvSpPr>
          <p:cNvPr id="71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" name="Rectangle 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" name="Rectangle 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CD1851-147D-4C7A-AC28-D1F979B41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E47D3-E36B-4BBB-A1FF-E29445E3E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146F0-0324-4699-BD52-F195E0D9F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DDB51-5594-4328-BB6D-B37211CC9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1F1BC-4A8B-4845-AE1A-1C3178966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23E3B-15D2-447B-BF10-50D2F0F87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51638-AFA0-4B57-8116-D464E9766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75E7B-0D9A-47EF-8AC0-AF3EA03BA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761E0-2EFA-4C26-BBA5-E13598EEB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24C66-9EE3-4DBE-8416-84688CD49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C16EB-854D-4B2F-9016-7FB723651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0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5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6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7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8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9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60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6161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62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6163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64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65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66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67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68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69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70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71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72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73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74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75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78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79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8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 smtClean="0"/>
            </a:lvl1pPr>
          </a:lstStyle>
          <a:p>
            <a:pPr>
              <a:defRPr/>
            </a:pPr>
            <a:fld id="{9BAA838A-DD05-475A-AB18-663A6D3ED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Ткань хрящ эластическ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2266">
            <a:off x="5370513" y="309563"/>
            <a:ext cx="2209800" cy="1657350"/>
          </a:xfrm>
          <a:prstGeom prst="rect">
            <a:avLst/>
          </a:prstGeom>
          <a:noFill/>
          <a:ln w="57150" cmpd="thinThick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3075" name="Picture 7" descr="Ткань костна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676400"/>
            <a:ext cx="2209800" cy="1657350"/>
          </a:xfrm>
          <a:prstGeom prst="rect">
            <a:avLst/>
          </a:prstGeom>
          <a:noFill/>
          <a:ln w="57150" cmpd="thinThick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3076" name="Picture 8" descr="Ткань эпителий плоски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786441">
            <a:off x="6353175" y="3319463"/>
            <a:ext cx="2133600" cy="1600200"/>
          </a:xfrm>
          <a:prstGeom prst="rect">
            <a:avLst/>
          </a:prstGeom>
          <a:noFill/>
          <a:ln w="38100" cmpd="dbl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4105" name="Picture 9" descr="Scan0006"/>
          <p:cNvPicPr>
            <a:picLocks noChangeAspect="1" noChangeArrowheads="1"/>
          </p:cNvPicPr>
          <p:nvPr/>
        </p:nvPicPr>
        <p:blipFill>
          <a:blip r:embed="rId6" cstate="print">
            <a:lum bright="-8000" contrast="20000"/>
          </a:blip>
          <a:srcRect/>
          <a:stretch>
            <a:fillRect/>
          </a:stretch>
        </p:blipFill>
        <p:spPr bwMode="auto">
          <a:xfrm rot="-602677">
            <a:off x="2544763" y="354013"/>
            <a:ext cx="2438400" cy="1433512"/>
          </a:xfrm>
          <a:prstGeom prst="rect">
            <a:avLst/>
          </a:prstGeom>
          <a:noFill/>
          <a:ln w="57150" cmpd="thickThin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3078" name="Picture 10" descr="Ткань поперечно-полосата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4876800"/>
            <a:ext cx="2362200" cy="1771650"/>
          </a:xfrm>
          <a:prstGeom prst="rect">
            <a:avLst/>
          </a:prstGeom>
          <a:noFill/>
          <a:ln w="57150" cmpd="thinThick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3079" name="Picture 11" descr="Ткань эпителий мерцательный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1086724">
            <a:off x="1109663" y="3340100"/>
            <a:ext cx="2133600" cy="1600200"/>
          </a:xfrm>
          <a:prstGeom prst="rect">
            <a:avLst/>
          </a:prstGeom>
          <a:noFill/>
          <a:ln w="38100" cmpd="dbl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3080" name="Picture 5" descr="Ткань соединительная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1400" y="3429000"/>
            <a:ext cx="2286000" cy="1714500"/>
          </a:xfrm>
          <a:prstGeom prst="rect">
            <a:avLst/>
          </a:prstGeom>
          <a:noFill/>
          <a:ln w="57150" cmpd="thinThick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4100" name="Picture 4" descr="Ткань эпителий высокий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770247">
            <a:off x="5419725" y="4911725"/>
            <a:ext cx="2286000" cy="1714500"/>
          </a:xfrm>
          <a:prstGeom prst="rect">
            <a:avLst/>
          </a:prstGeom>
          <a:noFill/>
          <a:ln w="57150" cmpd="thinThick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752600"/>
            <a:ext cx="6253163" cy="2333625"/>
          </a:xfrm>
        </p:spPr>
        <p:txBody>
          <a:bodyPr/>
          <a:lstStyle/>
          <a:p>
            <a:pPr eaLnBrk="1" hangingPunct="1">
              <a:defRPr/>
            </a:pPr>
            <a:r>
              <a:rPr lang="ru-RU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Ткани</a:t>
            </a:r>
            <a:r>
              <a:rPr lang="uk-UA" sz="9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ни</a:t>
            </a:r>
            <a:r>
              <a:rPr lang="uk-UA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тварин</a:t>
            </a:r>
            <a:endParaRPr lang="ru-RU" sz="9600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371600" y="152400"/>
            <a:ext cx="75676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kumimoji="0" lang="uk-UA" sz="4400" b="1">
                <a:solidFill>
                  <a:srgbClr val="CC3300"/>
                </a:solidFill>
              </a:rPr>
              <a:t>Місцезнаходження е</a:t>
            </a:r>
            <a:r>
              <a:rPr kumimoji="0" lang="ru-RU" sz="4400" b="1">
                <a:solidFill>
                  <a:srgbClr val="CC3300"/>
                </a:solidFill>
              </a:rPr>
              <a:t>п</a:t>
            </a:r>
            <a:r>
              <a:rPr kumimoji="0" lang="uk-UA" sz="4400" b="1">
                <a:solidFill>
                  <a:srgbClr val="CC3300"/>
                </a:solidFill>
              </a:rPr>
              <a:t>і</a:t>
            </a:r>
            <a:r>
              <a:rPr kumimoji="0" lang="ru-RU" sz="4400" b="1">
                <a:solidFill>
                  <a:srgbClr val="CC3300"/>
                </a:solidFill>
              </a:rPr>
              <a:t>тел</a:t>
            </a:r>
            <a:r>
              <a:rPr kumimoji="0" lang="uk-UA" sz="4400" b="1">
                <a:solidFill>
                  <a:srgbClr val="CC3300"/>
                </a:solidFill>
              </a:rPr>
              <a:t>і</a:t>
            </a:r>
            <a:r>
              <a:rPr kumimoji="0" lang="ru-RU" sz="4400" b="1">
                <a:solidFill>
                  <a:srgbClr val="CC3300"/>
                </a:solidFill>
              </a:rPr>
              <a:t>альн</a:t>
            </a:r>
            <a:r>
              <a:rPr kumimoji="0" lang="uk-UA" sz="4400" b="1">
                <a:solidFill>
                  <a:srgbClr val="CC3300"/>
                </a:solidFill>
              </a:rPr>
              <a:t>их</a:t>
            </a:r>
            <a:r>
              <a:rPr kumimoji="0" lang="ru-RU" sz="4400" b="1">
                <a:solidFill>
                  <a:srgbClr val="CC3300"/>
                </a:solidFill>
              </a:rPr>
              <a:t> ткан</a:t>
            </a:r>
            <a:r>
              <a:rPr kumimoji="0" lang="uk-UA" sz="4400" b="1">
                <a:solidFill>
                  <a:srgbClr val="CC3300"/>
                </a:solidFill>
              </a:rPr>
              <a:t>ин</a:t>
            </a:r>
            <a:endParaRPr kumimoji="0" lang="ru-RU" sz="4400" b="1">
              <a:solidFill>
                <a:srgbClr val="CC3300"/>
              </a:solidFill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600200" y="1676400"/>
            <a:ext cx="7315200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sz="3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Епітеліальні тканини утворюють: </a:t>
            </a:r>
            <a:endParaRPr lang="uk-UA" sz="8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uk-UA" sz="20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uk-UA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зовнішні покриви тіла;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uk-UA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слизові оболонки дихальних і              травних шляхів;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uk-UA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внутрішні оболонки серця і судин;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uk-UA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легеневі міхурці;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uk-UA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залози тіла.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endParaRPr lang="ru-RU" sz="24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6084" name="Rectangle 4" descr="C:\Users\Павленко\Біологія людини\Шкіра\выд пота.jpg"/>
          <p:cNvSpPr>
            <a:spLocks noChangeArrowheads="1"/>
          </p:cNvSpPr>
          <p:nvPr/>
        </p:nvSpPr>
        <p:spPr bwMode="auto">
          <a:xfrm>
            <a:off x="4419600" y="4953000"/>
            <a:ext cx="1676400" cy="16002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5" name="Rectangle 5" descr="C:\Users\Павленко\Біологія людини\дихання\1182794838.jpg"/>
          <p:cNvSpPr>
            <a:spLocks noChangeArrowheads="1"/>
          </p:cNvSpPr>
          <p:nvPr/>
        </p:nvSpPr>
        <p:spPr bwMode="auto">
          <a:xfrm>
            <a:off x="7315200" y="2667000"/>
            <a:ext cx="1524000" cy="19050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6" name="Rectangle 6" descr="C:\Users\Павленко\Біологія людини\Шкіра\потова ж.jpg"/>
          <p:cNvSpPr>
            <a:spLocks noChangeArrowheads="1"/>
          </p:cNvSpPr>
          <p:nvPr/>
        </p:nvSpPr>
        <p:spPr bwMode="auto">
          <a:xfrm>
            <a:off x="6553200" y="4800600"/>
            <a:ext cx="1828800" cy="18288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  <p:bldP spid="46083" grpId="0" autoUpdateAnimBg="0"/>
      <p:bldP spid="46084" grpId="0" animBg="1"/>
      <p:bldP spid="46085" grpId="0" animBg="1"/>
      <p:bldP spid="460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371600" y="152400"/>
            <a:ext cx="75676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kumimoji="0" lang="uk-UA" sz="4400" b="1">
                <a:solidFill>
                  <a:srgbClr val="CC3300"/>
                </a:solidFill>
              </a:rPr>
              <a:t>Функції е</a:t>
            </a:r>
            <a:r>
              <a:rPr kumimoji="0" lang="ru-RU" sz="4400" b="1">
                <a:solidFill>
                  <a:srgbClr val="CC3300"/>
                </a:solidFill>
              </a:rPr>
              <a:t>п</a:t>
            </a:r>
            <a:r>
              <a:rPr kumimoji="0" lang="uk-UA" sz="4400" b="1">
                <a:solidFill>
                  <a:srgbClr val="CC3300"/>
                </a:solidFill>
              </a:rPr>
              <a:t>і</a:t>
            </a:r>
            <a:r>
              <a:rPr kumimoji="0" lang="ru-RU" sz="4400" b="1">
                <a:solidFill>
                  <a:srgbClr val="CC3300"/>
                </a:solidFill>
              </a:rPr>
              <a:t>тел</a:t>
            </a:r>
            <a:r>
              <a:rPr kumimoji="0" lang="uk-UA" sz="4400" b="1">
                <a:solidFill>
                  <a:srgbClr val="CC3300"/>
                </a:solidFill>
              </a:rPr>
              <a:t>і</a:t>
            </a:r>
            <a:r>
              <a:rPr kumimoji="0" lang="ru-RU" sz="4400" b="1">
                <a:solidFill>
                  <a:srgbClr val="CC3300"/>
                </a:solidFill>
              </a:rPr>
              <a:t>альн</a:t>
            </a:r>
            <a:r>
              <a:rPr kumimoji="0" lang="uk-UA" sz="4400" b="1">
                <a:solidFill>
                  <a:srgbClr val="CC3300"/>
                </a:solidFill>
              </a:rPr>
              <a:t>их</a:t>
            </a:r>
            <a:r>
              <a:rPr kumimoji="0" lang="ru-RU" sz="4400" b="1">
                <a:solidFill>
                  <a:srgbClr val="CC3300"/>
                </a:solidFill>
              </a:rPr>
              <a:t> ткан</a:t>
            </a:r>
            <a:r>
              <a:rPr kumimoji="0" lang="uk-UA" sz="4400" b="1">
                <a:solidFill>
                  <a:srgbClr val="CC3300"/>
                </a:solidFill>
              </a:rPr>
              <a:t>ин</a:t>
            </a:r>
            <a:endParaRPr kumimoji="0" lang="ru-RU" sz="4400" b="1">
              <a:solidFill>
                <a:srgbClr val="CC3300"/>
              </a:solidFill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371600" y="1676400"/>
            <a:ext cx="762000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uk-UA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</a:t>
            </a:r>
            <a:r>
              <a:rPr lang="uk-UA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Межа між зовнішнім і внутрішнім середовищем.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uk-UA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Захист тканин, що містяться під ними.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uk-UA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Участь у виділенні продуктів обміну.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uk-UA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Участь у всмоктуванні поживних речовин.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uk-UA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Участь у виділенні гормонів та інших секретів.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uk-UA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Участь у обмінних процесах.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uk-UA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Здатність до відновлення.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endParaRPr lang="ru-RU" sz="2400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7108" name="Rectangle 4" descr="C:\Users\Павленко\Біологія людини\Тканини\Епітел.тк\эпителий.jpg"/>
          <p:cNvSpPr>
            <a:spLocks noChangeArrowheads="1"/>
          </p:cNvSpPr>
          <p:nvPr/>
        </p:nvSpPr>
        <p:spPr bwMode="auto">
          <a:xfrm>
            <a:off x="6400800" y="4724400"/>
            <a:ext cx="2209800" cy="16764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  <p:bldP spid="47107" grpId="0" autoUpdateAnimBg="0"/>
      <p:bldP spid="4710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676400" y="152400"/>
            <a:ext cx="72628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kumimoji="0" lang="uk-UA" sz="4400" b="1">
                <a:solidFill>
                  <a:srgbClr val="CC3300"/>
                </a:solidFill>
              </a:rPr>
              <a:t>Різноманітність     сполуч</a:t>
            </a:r>
            <a:r>
              <a:rPr kumimoji="0" lang="ru-RU" sz="4400" b="1">
                <a:solidFill>
                  <a:srgbClr val="CC3300"/>
                </a:solidFill>
              </a:rPr>
              <a:t>н</a:t>
            </a:r>
            <a:r>
              <a:rPr kumimoji="0" lang="uk-UA" sz="4400" b="1">
                <a:solidFill>
                  <a:srgbClr val="CC3300"/>
                </a:solidFill>
              </a:rPr>
              <a:t>их</a:t>
            </a:r>
            <a:r>
              <a:rPr kumimoji="0" lang="ru-RU" sz="4400" b="1">
                <a:solidFill>
                  <a:srgbClr val="CC3300"/>
                </a:solidFill>
              </a:rPr>
              <a:t> ткан</a:t>
            </a:r>
            <a:r>
              <a:rPr kumimoji="0" lang="uk-UA" sz="4400" b="1">
                <a:solidFill>
                  <a:srgbClr val="CC3300"/>
                </a:solidFill>
              </a:rPr>
              <a:t>ини</a:t>
            </a:r>
            <a:endParaRPr kumimoji="0" lang="ru-RU" sz="4400" b="1">
              <a:solidFill>
                <a:srgbClr val="CC3300"/>
              </a:solidFill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600200" y="1371600"/>
            <a:ext cx="70866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uk-UA" sz="3600" b="1">
                <a:solidFill>
                  <a:schemeClr val="hlink"/>
                </a:solidFill>
                <a:latin typeface="Arial" charset="0"/>
              </a:rPr>
              <a:t> Щільна волокниста.                - Пухка волокниста.                  - Ретикулярна.                            - Кісткова.                                   - Хрящова.                                  - Жирова.                                    - Кров і лімфа.</a:t>
            </a:r>
            <a:endParaRPr lang="ru-RU" sz="36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4340" name="Rectangle 4" descr="C:\Users\Павленко\Біологія людини\Тканини\Спол. тк\вол щыльна.jpg"/>
          <p:cNvSpPr>
            <a:spLocks noChangeArrowheads="1"/>
          </p:cNvSpPr>
          <p:nvPr/>
        </p:nvSpPr>
        <p:spPr bwMode="auto">
          <a:xfrm>
            <a:off x="6781800" y="1600200"/>
            <a:ext cx="1828800" cy="16002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Rectangle 5" descr="C:\Users\Павленко\Біологія людини\Тканини\Спол. тк\губч кыст.jpg"/>
          <p:cNvSpPr>
            <a:spLocks noChangeArrowheads="1"/>
          </p:cNvSpPr>
          <p:nvPr/>
        </p:nvSpPr>
        <p:spPr bwMode="auto">
          <a:xfrm>
            <a:off x="4572000" y="3124200"/>
            <a:ext cx="1905000" cy="14478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Rectangle 6" descr="C:\Users\Павленко\Біологія людини\Кровообіг\show.jpg"/>
          <p:cNvSpPr>
            <a:spLocks noChangeArrowheads="1"/>
          </p:cNvSpPr>
          <p:nvPr/>
        </p:nvSpPr>
        <p:spPr bwMode="auto">
          <a:xfrm>
            <a:off x="6781800" y="4572000"/>
            <a:ext cx="1828800" cy="16764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Rectangle 7" descr="C:\Users\Павленко\Біологія людини\Тканини\Спол. тк\жировая.jpg"/>
          <p:cNvSpPr>
            <a:spLocks noChangeArrowheads="1"/>
          </p:cNvSpPr>
          <p:nvPr/>
        </p:nvSpPr>
        <p:spPr bwMode="auto">
          <a:xfrm>
            <a:off x="3276600" y="5257800"/>
            <a:ext cx="1981200" cy="1295400"/>
          </a:xfrm>
          <a:prstGeom prst="rect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  <p:bldP spid="4096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676400" y="914400"/>
            <a:ext cx="670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>
                <a:solidFill>
                  <a:schemeClr val="hlink"/>
                </a:solidFill>
                <a:latin typeface="Arial" charset="0"/>
              </a:rPr>
              <a:t>К</a:t>
            </a:r>
            <a:r>
              <a:rPr lang="uk-UA" sz="3600" b="1">
                <a:solidFill>
                  <a:schemeClr val="hlink"/>
                </a:solidFill>
                <a:latin typeface="Arial" charset="0"/>
              </a:rPr>
              <a:t>і</a:t>
            </a:r>
            <a:r>
              <a:rPr lang="ru-RU" sz="3600" b="1">
                <a:solidFill>
                  <a:schemeClr val="hlink"/>
                </a:solidFill>
                <a:latin typeface="Arial" charset="0"/>
              </a:rPr>
              <a:t>ст</a:t>
            </a:r>
            <a:r>
              <a:rPr lang="uk-UA" sz="3600" b="1">
                <a:solidFill>
                  <a:schemeClr val="hlink"/>
                </a:solidFill>
                <a:latin typeface="Arial" charset="0"/>
              </a:rPr>
              <a:t>кова</a:t>
            </a:r>
            <a:r>
              <a:rPr lang="ru-RU" sz="3600" b="1">
                <a:solidFill>
                  <a:schemeClr val="folHlink"/>
                </a:solidFill>
                <a:latin typeface="Arial" charset="0"/>
              </a:rPr>
              <a:t> </a:t>
            </a:r>
            <a:endParaRPr lang="ru-RU" sz="36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1510" name="Picture 6" descr="Копия Scan0007"/>
          <p:cNvPicPr>
            <a:picLocks noChangeAspect="1" noChangeArrowheads="1"/>
          </p:cNvPicPr>
          <p:nvPr/>
        </p:nvPicPr>
        <p:blipFill>
          <a:blip r:embed="rId2" cstate="print">
            <a:lum bright="-18000" contrast="36000"/>
          </a:blip>
          <a:srcRect/>
          <a:stretch>
            <a:fillRect/>
          </a:stretch>
        </p:blipFill>
        <p:spPr bwMode="auto">
          <a:xfrm>
            <a:off x="1447800" y="1752600"/>
            <a:ext cx="29083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Копия Scan0006"/>
          <p:cNvPicPr>
            <a:picLocks noChangeAspect="1" noChangeArrowheads="1"/>
          </p:cNvPicPr>
          <p:nvPr/>
        </p:nvPicPr>
        <p:blipFill>
          <a:blip r:embed="rId3" cstate="print">
            <a:lum bright="-18000" contrast="32000"/>
          </a:blip>
          <a:srcRect/>
          <a:stretch>
            <a:fillRect/>
          </a:stretch>
        </p:blipFill>
        <p:spPr bwMode="auto">
          <a:xfrm>
            <a:off x="4191000" y="4016375"/>
            <a:ext cx="4800600" cy="2689225"/>
          </a:xfrm>
          <a:prstGeom prst="rect">
            <a:avLst/>
          </a:prstGeom>
          <a:noFill/>
          <a:ln w="57150" cmpd="thinThick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447800" y="152400"/>
            <a:ext cx="74914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kumimoji="0" lang="uk-UA" sz="4400" b="1">
                <a:solidFill>
                  <a:srgbClr val="CC3300"/>
                </a:solidFill>
              </a:rPr>
              <a:t>Сполуч</a:t>
            </a:r>
            <a:r>
              <a:rPr kumimoji="0" lang="ru-RU" sz="4400" b="1">
                <a:solidFill>
                  <a:srgbClr val="CC3300"/>
                </a:solidFill>
              </a:rPr>
              <a:t>н</a:t>
            </a:r>
            <a:r>
              <a:rPr kumimoji="0" lang="uk-UA" sz="4400" b="1">
                <a:solidFill>
                  <a:srgbClr val="CC3300"/>
                </a:solidFill>
              </a:rPr>
              <a:t>і</a:t>
            </a:r>
            <a:r>
              <a:rPr kumimoji="0" lang="ru-RU" sz="4400" b="1">
                <a:solidFill>
                  <a:srgbClr val="CC3300"/>
                </a:solidFill>
              </a:rPr>
              <a:t> ткан</a:t>
            </a:r>
            <a:r>
              <a:rPr kumimoji="0" lang="uk-UA" sz="4400" b="1">
                <a:solidFill>
                  <a:srgbClr val="CC3300"/>
                </a:solidFill>
              </a:rPr>
              <a:t>ини</a:t>
            </a:r>
            <a:endParaRPr kumimoji="0" lang="ru-RU" sz="4400" b="1">
              <a:solidFill>
                <a:srgbClr val="CC3300"/>
              </a:solidFill>
            </a:endParaRPr>
          </a:p>
        </p:txBody>
      </p:sp>
      <p:sp>
        <p:nvSpPr>
          <p:cNvPr id="15366" name="Rectangle 10" descr="C:\Users\Павленко\Біологія людини\Тканини\Спол. тк\кость.jpg"/>
          <p:cNvSpPr>
            <a:spLocks noChangeArrowheads="1"/>
          </p:cNvSpPr>
          <p:nvPr/>
        </p:nvSpPr>
        <p:spPr bwMode="auto">
          <a:xfrm>
            <a:off x="6019800" y="1828800"/>
            <a:ext cx="25908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utoUpdateAnimBg="0"/>
      <p:bldP spid="2151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676400" y="914400"/>
            <a:ext cx="670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>
                <a:solidFill>
                  <a:schemeClr val="hlink"/>
                </a:solidFill>
                <a:latin typeface="Arial" charset="0"/>
              </a:rPr>
              <a:t>Волокниста</a:t>
            </a:r>
            <a:endParaRPr lang="ru-RU" sz="36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3557" name="Picture 5" descr="Scan0007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5486400" y="2438400"/>
            <a:ext cx="33797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Ткань соединительн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962400"/>
            <a:ext cx="2895600" cy="2514600"/>
          </a:xfrm>
          <a:prstGeom prst="rect">
            <a:avLst/>
          </a:prstGeom>
          <a:noFill/>
          <a:ln w="57150" cmpd="thickThin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1447800" y="152400"/>
            <a:ext cx="74914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kumimoji="0" lang="uk-UA" sz="4400" b="1">
                <a:solidFill>
                  <a:srgbClr val="CC3300"/>
                </a:solidFill>
              </a:rPr>
              <a:t>Сполуч</a:t>
            </a:r>
            <a:r>
              <a:rPr kumimoji="0" lang="ru-RU" sz="4400" b="1">
                <a:solidFill>
                  <a:srgbClr val="CC3300"/>
                </a:solidFill>
              </a:rPr>
              <a:t>н</a:t>
            </a:r>
            <a:r>
              <a:rPr kumimoji="0" lang="uk-UA" sz="4400" b="1">
                <a:solidFill>
                  <a:srgbClr val="CC3300"/>
                </a:solidFill>
              </a:rPr>
              <a:t>і</a:t>
            </a:r>
            <a:r>
              <a:rPr kumimoji="0" lang="ru-RU" sz="4400" b="1">
                <a:solidFill>
                  <a:srgbClr val="CC3300"/>
                </a:solidFill>
              </a:rPr>
              <a:t> ткан</a:t>
            </a:r>
            <a:r>
              <a:rPr kumimoji="0" lang="uk-UA" sz="4400" b="1">
                <a:solidFill>
                  <a:srgbClr val="CC3300"/>
                </a:solidFill>
              </a:rPr>
              <a:t>ини</a:t>
            </a:r>
            <a:endParaRPr kumimoji="0" lang="ru-RU" sz="4400" b="1">
              <a:solidFill>
                <a:srgbClr val="CC3300"/>
              </a:solidFill>
            </a:endParaRPr>
          </a:p>
        </p:txBody>
      </p:sp>
      <p:sp>
        <p:nvSpPr>
          <p:cNvPr id="16390" name="Rectangle 9" descr="C:\Users\Павленко\Біологія людини\Тканини\Спол. тк\оформл волокн.jpg"/>
          <p:cNvSpPr>
            <a:spLocks noChangeArrowheads="1"/>
          </p:cNvSpPr>
          <p:nvPr/>
        </p:nvSpPr>
        <p:spPr bwMode="auto">
          <a:xfrm>
            <a:off x="2362200" y="1905000"/>
            <a:ext cx="2209800" cy="16002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utoUpdateAnimBg="0"/>
      <p:bldP spid="2356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676400" y="914400"/>
            <a:ext cx="670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>
                <a:solidFill>
                  <a:schemeClr val="hlink"/>
                </a:solidFill>
                <a:latin typeface="Arial" charset="0"/>
              </a:rPr>
              <a:t>Хрящ</a:t>
            </a:r>
            <a:r>
              <a:rPr lang="uk-UA" sz="3600" b="1">
                <a:solidFill>
                  <a:schemeClr val="hlink"/>
                </a:solidFill>
                <a:latin typeface="Arial" charset="0"/>
              </a:rPr>
              <a:t>о</a:t>
            </a:r>
            <a:r>
              <a:rPr lang="ru-RU" sz="3600" b="1">
                <a:solidFill>
                  <a:schemeClr val="hlink"/>
                </a:solidFill>
                <a:latin typeface="Arial" charset="0"/>
              </a:rPr>
              <a:t>ва</a:t>
            </a:r>
            <a:endParaRPr lang="ru-RU" sz="36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7411" name="Picture 5" descr="Scan0006"/>
          <p:cNvPicPr>
            <a:picLocks noChangeAspect="1" noChangeArrowheads="1"/>
          </p:cNvPicPr>
          <p:nvPr/>
        </p:nvPicPr>
        <p:blipFill>
          <a:blip r:embed="rId2" cstate="print">
            <a:lum bright="-8000" contrast="20000"/>
          </a:blip>
          <a:srcRect/>
          <a:stretch>
            <a:fillRect/>
          </a:stretch>
        </p:blipFill>
        <p:spPr bwMode="auto">
          <a:xfrm>
            <a:off x="1676400" y="1828800"/>
            <a:ext cx="3352800" cy="1970088"/>
          </a:xfrm>
          <a:prstGeom prst="rect">
            <a:avLst/>
          </a:prstGeom>
          <a:noFill/>
          <a:ln w="57150" cmpd="thickThin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22534" name="Picture 6" descr="Копия (3) Scan0007"/>
          <p:cNvPicPr>
            <a:picLocks noChangeAspect="1" noChangeArrowheads="1"/>
          </p:cNvPicPr>
          <p:nvPr/>
        </p:nvPicPr>
        <p:blipFill>
          <a:blip r:embed="rId3" cstate="print">
            <a:lum bright="-16000" contrast="26000"/>
          </a:blip>
          <a:srcRect/>
          <a:stretch>
            <a:fillRect/>
          </a:stretch>
        </p:blipFill>
        <p:spPr bwMode="auto">
          <a:xfrm>
            <a:off x="5334000" y="2286000"/>
            <a:ext cx="36417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9" descr="Ткань хрящ гиалиновы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114800"/>
            <a:ext cx="3276600" cy="2457450"/>
          </a:xfrm>
          <a:prstGeom prst="rect">
            <a:avLst/>
          </a:prstGeom>
          <a:noFill/>
          <a:ln w="57150" cmpd="thinThick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1447800" y="152400"/>
            <a:ext cx="74914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kumimoji="0" lang="uk-UA" sz="4400" b="1">
                <a:solidFill>
                  <a:srgbClr val="CC3300"/>
                </a:solidFill>
              </a:rPr>
              <a:t>Сполуч</a:t>
            </a:r>
            <a:r>
              <a:rPr kumimoji="0" lang="ru-RU" sz="4400" b="1">
                <a:solidFill>
                  <a:srgbClr val="CC3300"/>
                </a:solidFill>
              </a:rPr>
              <a:t>н</a:t>
            </a:r>
            <a:r>
              <a:rPr kumimoji="0" lang="uk-UA" sz="4400" b="1">
                <a:solidFill>
                  <a:srgbClr val="CC3300"/>
                </a:solidFill>
              </a:rPr>
              <a:t>і</a:t>
            </a:r>
            <a:r>
              <a:rPr kumimoji="0" lang="ru-RU" sz="4400" b="1">
                <a:solidFill>
                  <a:srgbClr val="CC3300"/>
                </a:solidFill>
              </a:rPr>
              <a:t> ткан</a:t>
            </a:r>
            <a:r>
              <a:rPr kumimoji="0" lang="uk-UA" sz="4400" b="1">
                <a:solidFill>
                  <a:srgbClr val="CC3300"/>
                </a:solidFill>
              </a:rPr>
              <a:t>ини</a:t>
            </a:r>
            <a:endParaRPr kumimoji="0" lang="ru-RU" sz="4400" b="1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utoUpdateAnimBg="0"/>
      <p:bldP spid="2254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676400" y="914400"/>
            <a:ext cx="670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>
                <a:solidFill>
                  <a:schemeClr val="hlink"/>
                </a:solidFill>
                <a:latin typeface="Arial" charset="0"/>
              </a:rPr>
              <a:t>Жирова</a:t>
            </a:r>
            <a:endParaRPr lang="ru-RU" sz="36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4581" name="Picture 5" descr="Копия (2) Scan0007"/>
          <p:cNvPicPr>
            <a:picLocks noChangeAspect="1" noChangeArrowheads="1"/>
          </p:cNvPicPr>
          <p:nvPr/>
        </p:nvPicPr>
        <p:blipFill>
          <a:blip r:embed="rId2" cstate="print">
            <a:lum bright="-16000" contrast="32000"/>
          </a:blip>
          <a:srcRect/>
          <a:stretch>
            <a:fillRect/>
          </a:stretch>
        </p:blipFill>
        <p:spPr bwMode="auto">
          <a:xfrm>
            <a:off x="6003925" y="2209800"/>
            <a:ext cx="31400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Копия (2) Scan0006"/>
          <p:cNvPicPr>
            <a:picLocks noChangeAspect="1" noChangeArrowheads="1"/>
          </p:cNvPicPr>
          <p:nvPr/>
        </p:nvPicPr>
        <p:blipFill>
          <a:blip r:embed="rId3" cstate="print">
            <a:lum bright="-10000" contrast="22000"/>
          </a:blip>
          <a:srcRect/>
          <a:stretch>
            <a:fillRect/>
          </a:stretch>
        </p:blipFill>
        <p:spPr bwMode="auto">
          <a:xfrm>
            <a:off x="1524000" y="4097338"/>
            <a:ext cx="4191000" cy="2459037"/>
          </a:xfrm>
          <a:prstGeom prst="rect">
            <a:avLst/>
          </a:prstGeom>
          <a:noFill/>
          <a:ln w="57150" cmpd="thickThin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1447800" y="152400"/>
            <a:ext cx="74914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kumimoji="0" lang="uk-UA" sz="4400" b="1">
                <a:solidFill>
                  <a:srgbClr val="CC3300"/>
                </a:solidFill>
              </a:rPr>
              <a:t>Сполуч</a:t>
            </a:r>
            <a:r>
              <a:rPr kumimoji="0" lang="ru-RU" sz="4400" b="1">
                <a:solidFill>
                  <a:srgbClr val="CC3300"/>
                </a:solidFill>
              </a:rPr>
              <a:t>н</a:t>
            </a:r>
            <a:r>
              <a:rPr kumimoji="0" lang="uk-UA" sz="4400" b="1">
                <a:solidFill>
                  <a:srgbClr val="CC3300"/>
                </a:solidFill>
              </a:rPr>
              <a:t>і</a:t>
            </a:r>
            <a:r>
              <a:rPr kumimoji="0" lang="ru-RU" sz="4400" b="1">
                <a:solidFill>
                  <a:srgbClr val="CC3300"/>
                </a:solidFill>
              </a:rPr>
              <a:t> ткан</a:t>
            </a:r>
            <a:r>
              <a:rPr kumimoji="0" lang="uk-UA" sz="4400" b="1">
                <a:solidFill>
                  <a:srgbClr val="CC3300"/>
                </a:solidFill>
              </a:rPr>
              <a:t>ини</a:t>
            </a:r>
            <a:endParaRPr kumimoji="0" lang="ru-RU" sz="4400" b="1">
              <a:solidFill>
                <a:srgbClr val="CC3300"/>
              </a:solidFill>
            </a:endParaRPr>
          </a:p>
        </p:txBody>
      </p:sp>
      <p:sp>
        <p:nvSpPr>
          <p:cNvPr id="18438" name="Rectangle 9" descr="C:\Users\Павленко\Біологія людини\Тканини\Спол. тк\жиров ткан.jpg"/>
          <p:cNvSpPr>
            <a:spLocks noChangeArrowheads="1"/>
          </p:cNvSpPr>
          <p:nvPr/>
        </p:nvSpPr>
        <p:spPr bwMode="auto">
          <a:xfrm>
            <a:off x="2286000" y="1828800"/>
            <a:ext cx="2819400" cy="19050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utoUpdateAnimBg="0"/>
      <p:bldP spid="2458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676400" y="914400"/>
            <a:ext cx="670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Кров</a:t>
            </a:r>
            <a:r>
              <a:rPr lang="uk-UA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і</a:t>
            </a:r>
            <a:r>
              <a:rPr lang="ru-RU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л</a:t>
            </a:r>
            <a:r>
              <a:rPr lang="uk-UA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і</a:t>
            </a:r>
            <a:r>
              <a:rPr lang="ru-RU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мфа</a:t>
            </a:r>
          </a:p>
        </p:txBody>
      </p:sp>
      <p:pic>
        <p:nvPicPr>
          <p:cNvPr id="25607" name="Picture 7" descr="U19_09_00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410200" y="1809750"/>
            <a:ext cx="348138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1447800" y="152400"/>
            <a:ext cx="74914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kumimoji="0" lang="uk-UA" sz="4400" b="1">
                <a:solidFill>
                  <a:srgbClr val="CC3300"/>
                </a:solidFill>
              </a:rPr>
              <a:t>Сполуч</a:t>
            </a:r>
            <a:r>
              <a:rPr kumimoji="0" lang="ru-RU" sz="4400" b="1">
                <a:solidFill>
                  <a:srgbClr val="CC3300"/>
                </a:solidFill>
              </a:rPr>
              <a:t>н</a:t>
            </a:r>
            <a:r>
              <a:rPr kumimoji="0" lang="uk-UA" sz="4400" b="1">
                <a:solidFill>
                  <a:srgbClr val="CC3300"/>
                </a:solidFill>
              </a:rPr>
              <a:t>і</a:t>
            </a:r>
            <a:r>
              <a:rPr kumimoji="0" lang="ru-RU" sz="4400" b="1">
                <a:solidFill>
                  <a:srgbClr val="CC3300"/>
                </a:solidFill>
              </a:rPr>
              <a:t> ткан</a:t>
            </a:r>
            <a:r>
              <a:rPr kumimoji="0" lang="uk-UA" sz="4400" b="1">
                <a:solidFill>
                  <a:srgbClr val="CC3300"/>
                </a:solidFill>
              </a:rPr>
              <a:t>ини</a:t>
            </a:r>
            <a:endParaRPr kumimoji="0" lang="ru-RU" sz="4400" b="1">
              <a:solidFill>
                <a:srgbClr val="CC3300"/>
              </a:solidFill>
            </a:endParaRPr>
          </a:p>
        </p:txBody>
      </p:sp>
      <p:sp>
        <p:nvSpPr>
          <p:cNvPr id="19461" name="Rectangle 10" descr="C:\Users\Павленко\Pictures\34_sootnLimfiKrovi.jpg"/>
          <p:cNvSpPr>
            <a:spLocks noChangeArrowheads="1"/>
          </p:cNvSpPr>
          <p:nvPr/>
        </p:nvSpPr>
        <p:spPr bwMode="auto">
          <a:xfrm>
            <a:off x="1828800" y="2133600"/>
            <a:ext cx="2971800" cy="4267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  <p:bldP spid="2560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371600" y="152400"/>
            <a:ext cx="75676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kumimoji="0" lang="uk-UA" sz="4400" b="1">
                <a:solidFill>
                  <a:srgbClr val="CC3300"/>
                </a:solidFill>
              </a:rPr>
              <a:t>Місцезнаходження сполуч</a:t>
            </a:r>
            <a:r>
              <a:rPr kumimoji="0" lang="ru-RU" sz="4400" b="1">
                <a:solidFill>
                  <a:srgbClr val="CC3300"/>
                </a:solidFill>
              </a:rPr>
              <a:t>н</a:t>
            </a:r>
            <a:r>
              <a:rPr kumimoji="0" lang="uk-UA" sz="4400" b="1">
                <a:solidFill>
                  <a:srgbClr val="CC3300"/>
                </a:solidFill>
              </a:rPr>
              <a:t>их</a:t>
            </a:r>
            <a:r>
              <a:rPr kumimoji="0" lang="ru-RU" sz="4400" b="1">
                <a:solidFill>
                  <a:srgbClr val="CC3300"/>
                </a:solidFill>
              </a:rPr>
              <a:t> ткан</a:t>
            </a:r>
            <a:r>
              <a:rPr kumimoji="0" lang="uk-UA" sz="4400" b="1">
                <a:solidFill>
                  <a:srgbClr val="CC3300"/>
                </a:solidFill>
              </a:rPr>
              <a:t>ин</a:t>
            </a:r>
            <a:endParaRPr kumimoji="0" lang="ru-RU" sz="4400" b="1">
              <a:solidFill>
                <a:srgbClr val="CC3300"/>
              </a:solidFill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752600" y="1600200"/>
            <a:ext cx="6705600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uk-UA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Щільна волокниста розміщена між сполучнотканинними волокнами, що густо переплітаються між собою.</a:t>
            </a:r>
          </a:p>
          <a:p>
            <a:pPr>
              <a:spcBef>
                <a:spcPct val="50000"/>
              </a:spcBef>
              <a:defRPr/>
            </a:pPr>
            <a:r>
              <a:rPr lang="uk-UA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Пухка волокниста знаходиться по ходу кровоносних судин.</a:t>
            </a:r>
          </a:p>
          <a:p>
            <a:pPr>
              <a:spcBef>
                <a:spcPct val="50000"/>
              </a:spcBef>
              <a:defRPr/>
            </a:pPr>
            <a:r>
              <a:rPr lang="uk-UA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Ретикулярна сполучна утворює основу кровотворних органів та органів імунної системи: кістковий мозок, селезінка, лімфовузли. </a:t>
            </a:r>
          </a:p>
          <a:p>
            <a:pPr>
              <a:spcBef>
                <a:spcPct val="50000"/>
              </a:spcBef>
              <a:defRPr/>
            </a:pPr>
            <a:r>
              <a:rPr lang="uk-UA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Утворює кістки, хрящі, жир, кров, лімфу.</a:t>
            </a:r>
            <a:endParaRPr lang="ru-RU" sz="24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371600" y="152400"/>
            <a:ext cx="75676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kumimoji="0" lang="uk-UA" sz="4400" b="1">
                <a:solidFill>
                  <a:srgbClr val="CC3300"/>
                </a:solidFill>
              </a:rPr>
              <a:t>Функції сполуч</a:t>
            </a:r>
            <a:r>
              <a:rPr kumimoji="0" lang="ru-RU" sz="4400" b="1">
                <a:solidFill>
                  <a:srgbClr val="CC3300"/>
                </a:solidFill>
              </a:rPr>
              <a:t>н</a:t>
            </a:r>
            <a:r>
              <a:rPr kumimoji="0" lang="uk-UA" sz="4400" b="1">
                <a:solidFill>
                  <a:srgbClr val="CC3300"/>
                </a:solidFill>
              </a:rPr>
              <a:t>их</a:t>
            </a:r>
            <a:r>
              <a:rPr kumimoji="0" lang="ru-RU" sz="4400" b="1">
                <a:solidFill>
                  <a:srgbClr val="CC3300"/>
                </a:solidFill>
              </a:rPr>
              <a:t> ткан</a:t>
            </a:r>
            <a:r>
              <a:rPr kumimoji="0" lang="uk-UA" sz="4400" b="1">
                <a:solidFill>
                  <a:srgbClr val="CC3300"/>
                </a:solidFill>
              </a:rPr>
              <a:t>ин</a:t>
            </a:r>
            <a:endParaRPr kumimoji="0" lang="ru-RU" sz="4400" b="1">
              <a:solidFill>
                <a:srgbClr val="CC3300"/>
              </a:solidFill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447800" y="1447800"/>
            <a:ext cx="74676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Є основою структури внутрішніх органів.                                                                        - Заповнює місця між внутрішніми органами.     - Заповнює ушкоджені місця, утворюючи рубці. - Складає основу кровотворних органів.</a:t>
            </a:r>
            <a:endParaRPr lang="ru-RU" sz="2400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uk-UA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Бере участь в обміні речовин.                             - Утворює кістки та хрящі скелету.                        - Утворює основні рідини тіла.                       </a:t>
            </a:r>
            <a:endParaRPr lang="ru-RU" sz="2400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uk-UA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Створює імунітет (кров).                                         </a:t>
            </a:r>
            <a:endParaRPr lang="ru-RU" sz="2400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1508" name="Picture 4" descr="Костная тка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191000"/>
            <a:ext cx="304800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 descr="Рыхлая соединительная ткан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495800"/>
            <a:ext cx="25717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utoUpdateAnimBg="0"/>
      <p:bldP spid="4813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88" y="228600"/>
            <a:ext cx="7491412" cy="838200"/>
          </a:xfrm>
        </p:spPr>
        <p:txBody>
          <a:bodyPr/>
          <a:lstStyle/>
          <a:p>
            <a:pPr algn="ctr" eaLnBrk="1" hangingPunct="1"/>
            <a:r>
              <a:rPr lang="ru-RU" sz="4800" b="1" smtClean="0">
                <a:solidFill>
                  <a:srgbClr val="CC3300"/>
                </a:solidFill>
              </a:rPr>
              <a:t>Ткан</a:t>
            </a:r>
            <a:r>
              <a:rPr lang="uk-UA" sz="4800" b="1" smtClean="0">
                <a:solidFill>
                  <a:srgbClr val="CC3300"/>
                </a:solidFill>
              </a:rPr>
              <a:t>ина – це:</a:t>
            </a:r>
            <a:r>
              <a:rPr lang="ru-RU" i="1" smtClean="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219200"/>
            <a:ext cx="7491413" cy="2133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  </a:t>
            </a:r>
            <a:r>
              <a:rPr lang="ru-RU" smtClean="0">
                <a:solidFill>
                  <a:schemeClr val="hlink"/>
                </a:solidFill>
              </a:rPr>
              <a:t>с</a:t>
            </a:r>
            <a:r>
              <a:rPr lang="uk-UA" smtClean="0">
                <a:solidFill>
                  <a:schemeClr val="hlink"/>
                </a:solidFill>
              </a:rPr>
              <a:t>у</a:t>
            </a:r>
            <a:r>
              <a:rPr lang="ru-RU" smtClean="0">
                <a:solidFill>
                  <a:schemeClr val="hlink"/>
                </a:solidFill>
              </a:rPr>
              <a:t>купн</a:t>
            </a:r>
            <a:r>
              <a:rPr lang="uk-UA" smtClean="0">
                <a:solidFill>
                  <a:schemeClr val="hlink"/>
                </a:solidFill>
              </a:rPr>
              <a:t>і</a:t>
            </a:r>
            <a:r>
              <a:rPr lang="ru-RU" smtClean="0">
                <a:solidFill>
                  <a:schemeClr val="hlink"/>
                </a:solidFill>
              </a:rPr>
              <a:t>сть кл</a:t>
            </a:r>
            <a:r>
              <a:rPr lang="uk-UA" smtClean="0">
                <a:solidFill>
                  <a:schemeClr val="hlink"/>
                </a:solidFill>
              </a:rPr>
              <a:t>ітин та</a:t>
            </a:r>
            <a:r>
              <a:rPr lang="ru-RU" smtClean="0">
                <a:solidFill>
                  <a:schemeClr val="hlink"/>
                </a:solidFill>
              </a:rPr>
              <a:t>  м</a:t>
            </a:r>
            <a:r>
              <a:rPr lang="uk-UA" smtClean="0">
                <a:solidFill>
                  <a:schemeClr val="hlink"/>
                </a:solidFill>
              </a:rPr>
              <a:t>іжклітинної речовини, що</a:t>
            </a:r>
            <a:r>
              <a:rPr lang="ru-RU" smtClean="0">
                <a:solidFill>
                  <a:schemeClr val="hlink"/>
                </a:solidFill>
              </a:rPr>
              <a:t> об</a:t>
            </a:r>
            <a:r>
              <a:rPr lang="en-US" smtClean="0">
                <a:solidFill>
                  <a:schemeClr val="hlink"/>
                </a:solidFill>
              </a:rPr>
              <a:t>’</a:t>
            </a:r>
            <a:r>
              <a:rPr lang="uk-UA" smtClean="0">
                <a:solidFill>
                  <a:schemeClr val="hlink"/>
                </a:solidFill>
              </a:rPr>
              <a:t>єднані загальною будовою</a:t>
            </a:r>
            <a:r>
              <a:rPr lang="ru-RU" smtClean="0">
                <a:solidFill>
                  <a:schemeClr val="hlink"/>
                </a:solidFill>
              </a:rPr>
              <a:t>, функц</a:t>
            </a:r>
            <a:r>
              <a:rPr lang="uk-UA" smtClean="0">
                <a:solidFill>
                  <a:schemeClr val="hlink"/>
                </a:solidFill>
              </a:rPr>
              <a:t>іями та походженням.</a:t>
            </a:r>
            <a:r>
              <a:rPr lang="ru-RU" smtClean="0">
                <a:solidFill>
                  <a:schemeClr val="hlink"/>
                </a:solidFill>
              </a:rPr>
              <a:t> </a:t>
            </a:r>
          </a:p>
        </p:txBody>
      </p:sp>
      <p:pic>
        <p:nvPicPr>
          <p:cNvPr id="8196" name="Picture 4" descr="Scan0006"/>
          <p:cNvPicPr>
            <a:picLocks noChangeAspect="1" noChangeArrowheads="1"/>
          </p:cNvPicPr>
          <p:nvPr/>
        </p:nvPicPr>
        <p:blipFill>
          <a:blip r:embed="rId2" cstate="print">
            <a:lum bright="-8000" contrast="20000"/>
          </a:blip>
          <a:srcRect/>
          <a:stretch>
            <a:fillRect/>
          </a:stretch>
        </p:blipFill>
        <p:spPr bwMode="auto">
          <a:xfrm>
            <a:off x="5486400" y="4038600"/>
            <a:ext cx="3200400" cy="2181225"/>
          </a:xfrm>
          <a:prstGeom prst="rect">
            <a:avLst/>
          </a:prstGeom>
          <a:noFill/>
          <a:ln w="57150" cmpd="thickThin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8197" name="Rectangle 5" descr="C:\Users\Павленко\Біологія людини\Тканини\Image12.jpg"/>
          <p:cNvSpPr>
            <a:spLocks noChangeArrowheads="1"/>
          </p:cNvSpPr>
          <p:nvPr/>
        </p:nvSpPr>
        <p:spPr bwMode="auto">
          <a:xfrm>
            <a:off x="1676400" y="3962400"/>
            <a:ext cx="3505200" cy="22860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autoUpdateAnimBg="0" advAuto="0"/>
      <p:bldP spid="819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676400" y="152400"/>
            <a:ext cx="7239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kumimoji="0" lang="ru-RU" sz="4400">
                <a:solidFill>
                  <a:srgbClr val="CC3300"/>
                </a:solidFill>
              </a:rPr>
              <a:t> </a:t>
            </a:r>
            <a:r>
              <a:rPr kumimoji="0" lang="uk-UA" sz="4400">
                <a:solidFill>
                  <a:srgbClr val="CC3300"/>
                </a:solidFill>
              </a:rPr>
              <a:t>  </a:t>
            </a:r>
            <a:r>
              <a:rPr kumimoji="0" lang="uk-UA" sz="4400" b="1">
                <a:solidFill>
                  <a:srgbClr val="CC3300"/>
                </a:solidFill>
              </a:rPr>
              <a:t>Різноманітність  </a:t>
            </a:r>
            <a:r>
              <a:rPr kumimoji="0" lang="uk-UA" sz="4400">
                <a:solidFill>
                  <a:srgbClr val="CC3300"/>
                </a:solidFill>
              </a:rPr>
              <a:t>         </a:t>
            </a:r>
          </a:p>
          <a:p>
            <a:pPr algn="ctr"/>
            <a:r>
              <a:rPr kumimoji="0" lang="uk-UA" sz="4400">
                <a:solidFill>
                  <a:srgbClr val="CC3300"/>
                </a:solidFill>
              </a:rPr>
              <a:t>   </a:t>
            </a:r>
            <a:r>
              <a:rPr kumimoji="0" lang="uk-UA" sz="4400" b="1">
                <a:solidFill>
                  <a:srgbClr val="CC3300"/>
                </a:solidFill>
              </a:rPr>
              <a:t>м</a:t>
            </a:r>
            <a:r>
              <a:rPr kumimoji="0" lang="en-US" sz="4400" b="1">
                <a:solidFill>
                  <a:srgbClr val="CC3300"/>
                </a:solidFill>
              </a:rPr>
              <a:t>’</a:t>
            </a:r>
            <a:r>
              <a:rPr kumimoji="0" lang="uk-UA" sz="4400" b="1">
                <a:solidFill>
                  <a:srgbClr val="CC3300"/>
                </a:solidFill>
              </a:rPr>
              <a:t>язових</a:t>
            </a:r>
            <a:r>
              <a:rPr kumimoji="0" lang="ru-RU" sz="4400" b="1">
                <a:solidFill>
                  <a:srgbClr val="CC3300"/>
                </a:solidFill>
              </a:rPr>
              <a:t> ткан</a:t>
            </a:r>
            <a:r>
              <a:rPr kumimoji="0" lang="uk-UA" sz="4400" b="1">
                <a:solidFill>
                  <a:srgbClr val="CC3300"/>
                </a:solidFill>
              </a:rPr>
              <a:t>ин</a:t>
            </a:r>
            <a:r>
              <a:rPr kumimoji="0" lang="ru-RU" sz="4400">
                <a:solidFill>
                  <a:srgbClr val="CC3300"/>
                </a:solidFill>
              </a:rPr>
              <a:t> 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447800" y="1676400"/>
            <a:ext cx="74676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uk-UA" sz="3600" b="1">
                <a:solidFill>
                  <a:schemeClr val="hlink"/>
                </a:solidFill>
                <a:latin typeface="Arial" charset="0"/>
              </a:rPr>
              <a:t> </a:t>
            </a:r>
            <a:r>
              <a:rPr lang="ru-RU" sz="3600" b="1">
                <a:solidFill>
                  <a:schemeClr val="hlink"/>
                </a:solidFill>
                <a:latin typeface="Arial" charset="0"/>
              </a:rPr>
              <a:t>По</a:t>
            </a:r>
            <a:r>
              <a:rPr lang="uk-UA" sz="3600" b="1">
                <a:solidFill>
                  <a:schemeClr val="hlink"/>
                </a:solidFill>
                <a:latin typeface="Arial" charset="0"/>
              </a:rPr>
              <a:t>смугована</a:t>
            </a:r>
            <a:r>
              <a:rPr lang="ru-RU" sz="3600" b="1">
                <a:solidFill>
                  <a:schemeClr val="hlink"/>
                </a:solidFill>
                <a:latin typeface="Arial" charset="0"/>
              </a:rPr>
              <a:t> скелетна</a:t>
            </a:r>
            <a:r>
              <a:rPr lang="uk-UA" sz="3600" b="1">
                <a:solidFill>
                  <a:schemeClr val="hlink"/>
                </a:solidFill>
                <a:latin typeface="Arial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360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ru-RU" sz="3600" b="1">
                <a:solidFill>
                  <a:schemeClr val="hlink"/>
                </a:solidFill>
                <a:latin typeface="Arial" charset="0"/>
              </a:rPr>
              <a:t>По</a:t>
            </a:r>
            <a:r>
              <a:rPr lang="uk-UA" sz="3600" b="1">
                <a:solidFill>
                  <a:schemeClr val="hlink"/>
                </a:solidFill>
                <a:latin typeface="Arial" charset="0"/>
              </a:rPr>
              <a:t>смугована</a:t>
            </a:r>
            <a:r>
              <a:rPr lang="ru-RU" sz="3600" b="1">
                <a:solidFill>
                  <a:schemeClr val="hlink"/>
                </a:solidFill>
                <a:latin typeface="Arial" charset="0"/>
              </a:rPr>
              <a:t> с</a:t>
            </a:r>
            <a:r>
              <a:rPr lang="uk-UA" sz="3600" b="1">
                <a:solidFill>
                  <a:schemeClr val="hlink"/>
                </a:solidFill>
                <a:latin typeface="Arial" charset="0"/>
              </a:rPr>
              <a:t>ерцева.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uk-UA" sz="3600" b="1">
                <a:solidFill>
                  <a:schemeClr val="hlink"/>
                </a:solidFill>
                <a:latin typeface="Arial" charset="0"/>
              </a:rPr>
              <a:t> Гладенька.</a:t>
            </a:r>
            <a:endParaRPr lang="ru-RU" sz="3600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22532" name="Rectangle 5" descr="C:\Users\Павленко\Біологія людини\М'яз. тк\ms1_cha.jpg"/>
          <p:cNvSpPr>
            <a:spLocks noChangeArrowheads="1"/>
          </p:cNvSpPr>
          <p:nvPr/>
        </p:nvSpPr>
        <p:spPr bwMode="auto">
          <a:xfrm>
            <a:off x="1828800" y="4343400"/>
            <a:ext cx="2209800" cy="19812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Rectangle 6" descr="C:\Users\Павленко\Біологія людини\М'яз. тк\image005.jpg"/>
          <p:cNvSpPr>
            <a:spLocks noChangeArrowheads="1"/>
          </p:cNvSpPr>
          <p:nvPr/>
        </p:nvSpPr>
        <p:spPr bwMode="auto">
          <a:xfrm>
            <a:off x="4648200" y="3505200"/>
            <a:ext cx="2057400" cy="2743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4" name="Rectangle 7" descr="C:\Users\Павленко\Біологія людини\Внут органи\musclesf.gif"/>
          <p:cNvSpPr>
            <a:spLocks noChangeArrowheads="1"/>
          </p:cNvSpPr>
          <p:nvPr/>
        </p:nvSpPr>
        <p:spPr bwMode="auto">
          <a:xfrm>
            <a:off x="7162800" y="2362200"/>
            <a:ext cx="1600200" cy="3657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  <p:bldP spid="4198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88" y="152400"/>
            <a:ext cx="7415212" cy="83820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CC3300"/>
                </a:solidFill>
              </a:rPr>
              <a:t> </a:t>
            </a:r>
            <a:r>
              <a:rPr lang="uk-UA" smtClean="0">
                <a:solidFill>
                  <a:srgbClr val="CC3300"/>
                </a:solidFill>
              </a:rPr>
              <a:t>  </a:t>
            </a:r>
            <a:r>
              <a:rPr lang="ru-RU" b="1" smtClean="0">
                <a:solidFill>
                  <a:srgbClr val="CC3300"/>
                </a:solidFill>
              </a:rPr>
              <a:t>М</a:t>
            </a:r>
            <a:r>
              <a:rPr lang="en-US" b="1" smtClean="0">
                <a:solidFill>
                  <a:srgbClr val="CC3300"/>
                </a:solidFill>
              </a:rPr>
              <a:t>’</a:t>
            </a:r>
            <a:r>
              <a:rPr lang="uk-UA" b="1" smtClean="0">
                <a:solidFill>
                  <a:srgbClr val="CC3300"/>
                </a:solidFill>
              </a:rPr>
              <a:t>язові</a:t>
            </a:r>
            <a:r>
              <a:rPr lang="ru-RU" b="1" smtClean="0">
                <a:solidFill>
                  <a:srgbClr val="CC3300"/>
                </a:solidFill>
              </a:rPr>
              <a:t> ткан</a:t>
            </a:r>
            <a:r>
              <a:rPr lang="uk-UA" b="1" smtClean="0">
                <a:solidFill>
                  <a:srgbClr val="CC3300"/>
                </a:solidFill>
              </a:rPr>
              <a:t>ини</a:t>
            </a:r>
            <a:r>
              <a:rPr lang="ru-RU" smtClean="0">
                <a:solidFill>
                  <a:srgbClr val="CC3300"/>
                </a:solidFill>
              </a:rPr>
              <a:t> 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371600" y="914400"/>
            <a:ext cx="746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>
                <a:solidFill>
                  <a:schemeClr val="hlink"/>
                </a:solidFill>
                <a:latin typeface="Arial" charset="0"/>
              </a:rPr>
              <a:t>По</a:t>
            </a:r>
            <a:r>
              <a:rPr lang="uk-UA" sz="3600" b="1">
                <a:solidFill>
                  <a:schemeClr val="hlink"/>
                </a:solidFill>
                <a:latin typeface="Arial" charset="0"/>
              </a:rPr>
              <a:t>смугована</a:t>
            </a:r>
            <a:r>
              <a:rPr lang="ru-RU" sz="3600" b="1">
                <a:solidFill>
                  <a:schemeClr val="hlink"/>
                </a:solidFill>
                <a:latin typeface="Arial" charset="0"/>
              </a:rPr>
              <a:t> скелетна</a:t>
            </a:r>
            <a:r>
              <a:rPr lang="ru-RU" sz="3600">
                <a:solidFill>
                  <a:schemeClr val="folHlink"/>
                </a:solidFill>
                <a:latin typeface="Arial" charset="0"/>
              </a:rPr>
              <a:t> </a:t>
            </a:r>
            <a:endParaRPr lang="ru-RU" sz="360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6630" name="Picture 6" descr="Копия (4) Scan0006"/>
          <p:cNvPicPr>
            <a:picLocks noChangeAspect="1" noChangeArrowheads="1"/>
          </p:cNvPicPr>
          <p:nvPr/>
        </p:nvPicPr>
        <p:blipFill>
          <a:blip r:embed="rId2" cstate="print">
            <a:lum bright="-14000" contrast="34000"/>
          </a:blip>
          <a:srcRect/>
          <a:stretch>
            <a:fillRect/>
          </a:stretch>
        </p:blipFill>
        <p:spPr bwMode="auto">
          <a:xfrm>
            <a:off x="2971800" y="1752600"/>
            <a:ext cx="396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 descr="Ткань поперечно-полосат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962400"/>
            <a:ext cx="3505200" cy="2628900"/>
          </a:xfrm>
          <a:prstGeom prst="rect">
            <a:avLst/>
          </a:prstGeom>
          <a:noFill/>
          <a:ln w="57150" cmpd="thinThick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3558" name="Rectangle 9" descr="C:\Users\Павленко\Біологія людини\М'яз. тк\1378748.jpg"/>
          <p:cNvSpPr>
            <a:spLocks noChangeArrowheads="1"/>
          </p:cNvSpPr>
          <p:nvPr/>
        </p:nvSpPr>
        <p:spPr bwMode="auto">
          <a:xfrm>
            <a:off x="5791200" y="4038600"/>
            <a:ext cx="2895600" cy="24384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676400" y="914400"/>
            <a:ext cx="723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>
                <a:solidFill>
                  <a:schemeClr val="hlink"/>
                </a:solidFill>
                <a:latin typeface="Arial" charset="0"/>
              </a:rPr>
              <a:t>По</a:t>
            </a:r>
            <a:r>
              <a:rPr lang="uk-UA" sz="3600" b="1">
                <a:solidFill>
                  <a:schemeClr val="hlink"/>
                </a:solidFill>
                <a:latin typeface="Arial" charset="0"/>
              </a:rPr>
              <a:t>смугована</a:t>
            </a:r>
            <a:r>
              <a:rPr lang="ru-RU" sz="3600" b="1">
                <a:solidFill>
                  <a:schemeClr val="hlink"/>
                </a:solidFill>
                <a:latin typeface="Arial" charset="0"/>
              </a:rPr>
              <a:t> сер</a:t>
            </a:r>
            <a:r>
              <a:rPr lang="uk-UA" sz="3600" b="1">
                <a:solidFill>
                  <a:schemeClr val="hlink"/>
                </a:solidFill>
                <a:latin typeface="Arial" charset="0"/>
              </a:rPr>
              <a:t>цева</a:t>
            </a:r>
            <a:endParaRPr lang="ru-RU" sz="36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8678" name="Picture 6" descr="Копия (5) Scan0006"/>
          <p:cNvPicPr>
            <a:picLocks noChangeAspect="1" noChangeArrowheads="1"/>
          </p:cNvPicPr>
          <p:nvPr/>
        </p:nvPicPr>
        <p:blipFill>
          <a:blip r:embed="rId2" cstate="print">
            <a:lum bright="-14000" contrast="24000"/>
          </a:blip>
          <a:srcRect/>
          <a:stretch>
            <a:fillRect/>
          </a:stretch>
        </p:blipFill>
        <p:spPr bwMode="auto">
          <a:xfrm>
            <a:off x="2209800" y="3733800"/>
            <a:ext cx="58674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Rectangle 8"/>
          <p:cNvSpPr>
            <a:spLocks noGrp="1" noChangeArrowheads="1"/>
          </p:cNvSpPr>
          <p:nvPr>
            <p:ph type="title"/>
          </p:nvPr>
        </p:nvSpPr>
        <p:spPr>
          <a:xfrm>
            <a:off x="1500188" y="152400"/>
            <a:ext cx="7491412" cy="838200"/>
          </a:xfrm>
          <a:noFill/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CC3300"/>
                </a:solidFill>
              </a:rPr>
              <a:t> </a:t>
            </a:r>
            <a:r>
              <a:rPr lang="uk-UA" smtClean="0">
                <a:solidFill>
                  <a:srgbClr val="CC3300"/>
                </a:solidFill>
              </a:rPr>
              <a:t>  </a:t>
            </a:r>
            <a:r>
              <a:rPr lang="ru-RU" b="1" smtClean="0">
                <a:solidFill>
                  <a:srgbClr val="CC3300"/>
                </a:solidFill>
              </a:rPr>
              <a:t>М</a:t>
            </a:r>
            <a:r>
              <a:rPr lang="en-US" b="1" smtClean="0">
                <a:solidFill>
                  <a:srgbClr val="CC3300"/>
                </a:solidFill>
              </a:rPr>
              <a:t>’</a:t>
            </a:r>
            <a:r>
              <a:rPr lang="uk-UA" b="1" smtClean="0">
                <a:solidFill>
                  <a:srgbClr val="CC3300"/>
                </a:solidFill>
              </a:rPr>
              <a:t>язові</a:t>
            </a:r>
            <a:r>
              <a:rPr lang="ru-RU" b="1" smtClean="0">
                <a:solidFill>
                  <a:srgbClr val="CC3300"/>
                </a:solidFill>
              </a:rPr>
              <a:t> ткан</a:t>
            </a:r>
            <a:r>
              <a:rPr lang="uk-UA" b="1" smtClean="0">
                <a:solidFill>
                  <a:srgbClr val="CC3300"/>
                </a:solidFill>
              </a:rPr>
              <a:t>ини</a:t>
            </a:r>
            <a:r>
              <a:rPr lang="ru-RU" smtClean="0">
                <a:solidFill>
                  <a:srgbClr val="CC3300"/>
                </a:solidFill>
              </a:rPr>
              <a:t> </a:t>
            </a:r>
          </a:p>
        </p:txBody>
      </p:sp>
      <p:sp>
        <p:nvSpPr>
          <p:cNvPr id="24581" name="Rectangle 9" descr="C:\Users\Павленко\Біологія людини\Кровообіг\Серце\0605.jpg"/>
          <p:cNvSpPr>
            <a:spLocks noChangeArrowheads="1"/>
          </p:cNvSpPr>
          <p:nvPr/>
        </p:nvSpPr>
        <p:spPr bwMode="auto">
          <a:xfrm>
            <a:off x="6172200" y="1905000"/>
            <a:ext cx="1752600" cy="19050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2" name="Rectangle 10" descr="C:\Users\Павленко\Біологія людини\М'яз. тк\37.gif"/>
          <p:cNvSpPr>
            <a:spLocks noChangeArrowheads="1"/>
          </p:cNvSpPr>
          <p:nvPr/>
        </p:nvSpPr>
        <p:spPr bwMode="auto">
          <a:xfrm>
            <a:off x="3048000" y="1905000"/>
            <a:ext cx="2133600" cy="16002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  <p:bldP spid="2868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76400" y="914400"/>
            <a:ext cx="701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sz="3600" b="1">
                <a:solidFill>
                  <a:schemeClr val="hlink"/>
                </a:solidFill>
                <a:latin typeface="Arial" charset="0"/>
              </a:rPr>
              <a:t>Непосмугована (г</a:t>
            </a:r>
            <a:r>
              <a:rPr lang="ru-RU" sz="3600" b="1">
                <a:solidFill>
                  <a:schemeClr val="hlink"/>
                </a:solidFill>
                <a:latin typeface="Arial" charset="0"/>
              </a:rPr>
              <a:t>лад</a:t>
            </a:r>
            <a:r>
              <a:rPr lang="uk-UA" sz="3600" b="1">
                <a:solidFill>
                  <a:schemeClr val="hlink"/>
                </a:solidFill>
                <a:latin typeface="Arial" charset="0"/>
              </a:rPr>
              <a:t>енька)</a:t>
            </a:r>
            <a:endParaRPr lang="ru-RU" sz="36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7653" name="Picture 5" descr="Копия (3) Scan0006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3200400" y="1676400"/>
            <a:ext cx="41148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Ткань мышечная гладк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962400"/>
            <a:ext cx="3581400" cy="2628900"/>
          </a:xfrm>
          <a:prstGeom prst="rect">
            <a:avLst/>
          </a:prstGeom>
          <a:noFill/>
          <a:ln w="57150" cmpd="thickThin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7656" name="Rectangle 8"/>
          <p:cNvSpPr>
            <a:spLocks noGrp="1" noChangeArrowheads="1"/>
          </p:cNvSpPr>
          <p:nvPr>
            <p:ph type="title"/>
          </p:nvPr>
        </p:nvSpPr>
        <p:spPr>
          <a:xfrm>
            <a:off x="1500188" y="152400"/>
            <a:ext cx="7491412" cy="838200"/>
          </a:xfrm>
          <a:noFill/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CC3300"/>
                </a:solidFill>
              </a:rPr>
              <a:t> </a:t>
            </a:r>
            <a:r>
              <a:rPr lang="uk-UA" smtClean="0">
                <a:solidFill>
                  <a:srgbClr val="CC3300"/>
                </a:solidFill>
              </a:rPr>
              <a:t>  </a:t>
            </a:r>
            <a:r>
              <a:rPr lang="ru-RU" b="1" smtClean="0">
                <a:solidFill>
                  <a:srgbClr val="CC3300"/>
                </a:solidFill>
              </a:rPr>
              <a:t>М</a:t>
            </a:r>
            <a:r>
              <a:rPr lang="en-US" b="1" smtClean="0">
                <a:solidFill>
                  <a:srgbClr val="CC3300"/>
                </a:solidFill>
              </a:rPr>
              <a:t>’</a:t>
            </a:r>
            <a:r>
              <a:rPr lang="uk-UA" b="1" smtClean="0">
                <a:solidFill>
                  <a:srgbClr val="CC3300"/>
                </a:solidFill>
              </a:rPr>
              <a:t>язові</a:t>
            </a:r>
            <a:r>
              <a:rPr lang="ru-RU" b="1" smtClean="0">
                <a:solidFill>
                  <a:srgbClr val="CC3300"/>
                </a:solidFill>
              </a:rPr>
              <a:t> ткан</a:t>
            </a:r>
            <a:r>
              <a:rPr lang="uk-UA" b="1" smtClean="0">
                <a:solidFill>
                  <a:srgbClr val="CC3300"/>
                </a:solidFill>
              </a:rPr>
              <a:t>ини</a:t>
            </a:r>
            <a:r>
              <a:rPr lang="ru-RU" smtClean="0">
                <a:solidFill>
                  <a:srgbClr val="CC3300"/>
                </a:solidFill>
              </a:rPr>
              <a:t> </a:t>
            </a:r>
          </a:p>
        </p:txBody>
      </p:sp>
      <p:sp>
        <p:nvSpPr>
          <p:cNvPr id="25606" name="Rectangle 9" descr="C:\Users\Павленко\Біологія людини\М'яз. тк\гл тк.jpg"/>
          <p:cNvSpPr>
            <a:spLocks noChangeArrowheads="1"/>
          </p:cNvSpPr>
          <p:nvPr/>
        </p:nvSpPr>
        <p:spPr bwMode="auto">
          <a:xfrm>
            <a:off x="5867400" y="3962400"/>
            <a:ext cx="2895600" cy="25908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utoUpdateAnimBg="0"/>
      <p:bldP spid="2765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371600" y="152400"/>
            <a:ext cx="75676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kumimoji="0" lang="uk-UA" sz="4400" b="1">
                <a:solidFill>
                  <a:srgbClr val="CC3300"/>
                </a:solidFill>
              </a:rPr>
              <a:t>Місцезнаходження та функції м</a:t>
            </a:r>
            <a:r>
              <a:rPr kumimoji="0" lang="en-US" sz="4400" b="1">
                <a:solidFill>
                  <a:srgbClr val="CC3300"/>
                </a:solidFill>
              </a:rPr>
              <a:t>’</a:t>
            </a:r>
            <a:r>
              <a:rPr kumimoji="0" lang="uk-UA" sz="4400" b="1">
                <a:solidFill>
                  <a:srgbClr val="CC3300"/>
                </a:solidFill>
              </a:rPr>
              <a:t>язових</a:t>
            </a:r>
            <a:r>
              <a:rPr kumimoji="0" lang="ru-RU" sz="4400" b="1">
                <a:solidFill>
                  <a:srgbClr val="CC3300"/>
                </a:solidFill>
              </a:rPr>
              <a:t> ткан</a:t>
            </a:r>
            <a:r>
              <a:rPr kumimoji="0" lang="uk-UA" sz="4400" b="1">
                <a:solidFill>
                  <a:srgbClr val="CC3300"/>
                </a:solidFill>
              </a:rPr>
              <a:t>ин</a:t>
            </a:r>
            <a:endParaRPr kumimoji="0" lang="ru-RU" sz="4400" b="1">
              <a:solidFill>
                <a:srgbClr val="CC3300"/>
              </a:solidFill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447800" y="1447800"/>
            <a:ext cx="739140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uk-UA" sz="2400" b="1">
                <a:solidFill>
                  <a:schemeClr val="hlink"/>
                </a:solidFill>
                <a:latin typeface="Arial" charset="0"/>
              </a:rPr>
              <a:t>	Посмугована утворює скелетні м</a:t>
            </a:r>
            <a:r>
              <a:rPr lang="en-US" sz="2400" b="1">
                <a:solidFill>
                  <a:schemeClr val="hlink"/>
                </a:solidFill>
                <a:latin typeface="Arial" charset="0"/>
              </a:rPr>
              <a:t>’</a:t>
            </a:r>
            <a:r>
              <a:rPr lang="uk-UA" sz="2400" b="1">
                <a:solidFill>
                  <a:schemeClr val="hlink"/>
                </a:solidFill>
                <a:latin typeface="Arial" charset="0"/>
              </a:rPr>
              <a:t>язи, що забезпечують переміщення  тіла в просторі. Вони підкоряються безумовнорефлекторним нервовим імпульсам і волі людини. 	                          	Непосмугована (г</a:t>
            </a:r>
            <a:r>
              <a:rPr lang="ru-RU" sz="2400" b="1">
                <a:solidFill>
                  <a:schemeClr val="hlink"/>
                </a:solidFill>
                <a:latin typeface="Arial" charset="0"/>
              </a:rPr>
              <a:t>лад</a:t>
            </a:r>
            <a:r>
              <a:rPr lang="uk-UA" sz="2400" b="1">
                <a:solidFill>
                  <a:schemeClr val="hlink"/>
                </a:solidFill>
                <a:latin typeface="Arial" charset="0"/>
              </a:rPr>
              <a:t>енька) утворює м</a:t>
            </a:r>
            <a:r>
              <a:rPr lang="en-US" sz="2400" b="1">
                <a:solidFill>
                  <a:schemeClr val="hlink"/>
                </a:solidFill>
                <a:latin typeface="Arial" charset="0"/>
              </a:rPr>
              <a:t>’</a:t>
            </a:r>
            <a:r>
              <a:rPr lang="uk-UA" sz="2400" b="1">
                <a:solidFill>
                  <a:schemeClr val="hlink"/>
                </a:solidFill>
                <a:latin typeface="Arial" charset="0"/>
              </a:rPr>
              <a:t>язовий шар внутрішніх органів – шлунку, кишечнику, судин, матки, сечових шляхів… Вона не підкоряється волі людини.     	Серцева посмугована утворює серцевий м</a:t>
            </a:r>
            <a:r>
              <a:rPr lang="en-US" sz="2400" b="1">
                <a:solidFill>
                  <a:schemeClr val="hlink"/>
                </a:solidFill>
                <a:latin typeface="Arial" charset="0"/>
              </a:rPr>
              <a:t>’</a:t>
            </a:r>
            <a:r>
              <a:rPr lang="uk-UA" sz="2400" b="1">
                <a:solidFill>
                  <a:schemeClr val="hlink"/>
                </a:solidFill>
                <a:latin typeface="Arial" charset="0"/>
              </a:rPr>
              <a:t>яз, який працює автоматично.</a:t>
            </a:r>
          </a:p>
          <a:p>
            <a:pPr>
              <a:spcBef>
                <a:spcPct val="50000"/>
              </a:spcBef>
              <a:defRPr/>
            </a:pPr>
            <a:r>
              <a:rPr lang="uk-UA" sz="2400" b="1">
                <a:solidFill>
                  <a:schemeClr val="hlink"/>
                </a:solidFill>
                <a:latin typeface="Arial" charset="0"/>
              </a:rPr>
              <a:t>	</a:t>
            </a:r>
            <a:endParaRPr lang="ru-RU" sz="24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6628" name="Rectangle 4" descr="C:\Users\Павленко\Біологія людини\М'яз. тк\гладк.jpg"/>
          <p:cNvSpPr>
            <a:spLocks noChangeArrowheads="1"/>
          </p:cNvSpPr>
          <p:nvPr/>
        </p:nvSpPr>
        <p:spPr bwMode="auto">
          <a:xfrm>
            <a:off x="6781800" y="4953000"/>
            <a:ext cx="1828800" cy="16764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9" name="Rectangle 5" descr="C:\Users\Павленко\Біологія людини\М'яз. тк\1209122904_34367.jpg"/>
          <p:cNvSpPr>
            <a:spLocks noChangeArrowheads="1"/>
          </p:cNvSpPr>
          <p:nvPr/>
        </p:nvSpPr>
        <p:spPr bwMode="auto">
          <a:xfrm>
            <a:off x="4419600" y="5334000"/>
            <a:ext cx="1905000" cy="12954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0" name="Rectangle 6" descr="C:\Users\Павленко\Біологія людини\Оп-рух\sgibanie-slomannoi-ruki.jpg"/>
          <p:cNvSpPr>
            <a:spLocks noChangeArrowheads="1"/>
          </p:cNvSpPr>
          <p:nvPr/>
        </p:nvSpPr>
        <p:spPr bwMode="auto">
          <a:xfrm>
            <a:off x="1981200" y="5257800"/>
            <a:ext cx="1752600" cy="12954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5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52588" y="152400"/>
            <a:ext cx="6881812" cy="114300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CC3300"/>
                </a:solidFill>
              </a:rPr>
              <a:t> </a:t>
            </a:r>
            <a:r>
              <a:rPr lang="ru-RU" b="1" smtClean="0">
                <a:solidFill>
                  <a:srgbClr val="CC3300"/>
                </a:solidFill>
              </a:rPr>
              <a:t>Нерв</a:t>
            </a:r>
            <a:r>
              <a:rPr lang="uk-UA" b="1" smtClean="0">
                <a:solidFill>
                  <a:srgbClr val="CC3300"/>
                </a:solidFill>
              </a:rPr>
              <a:t>ова</a:t>
            </a:r>
            <a:r>
              <a:rPr lang="ru-RU" b="1" smtClean="0">
                <a:solidFill>
                  <a:srgbClr val="CC3300"/>
                </a:solidFill>
              </a:rPr>
              <a:t> ткан</a:t>
            </a:r>
            <a:r>
              <a:rPr lang="uk-UA" b="1" smtClean="0">
                <a:solidFill>
                  <a:srgbClr val="CC3300"/>
                </a:solidFill>
              </a:rPr>
              <a:t>ина</a:t>
            </a:r>
            <a:r>
              <a:rPr lang="ru-RU" smtClean="0">
                <a:solidFill>
                  <a:srgbClr val="CC3300"/>
                </a:solidFill>
              </a:rPr>
              <a:t> </a:t>
            </a:r>
          </a:p>
        </p:txBody>
      </p:sp>
      <p:pic>
        <p:nvPicPr>
          <p:cNvPr id="29701" name="Picture 5" descr="Scan0008"/>
          <p:cNvPicPr>
            <a:picLocks noChangeAspect="1" noChangeArrowheads="1"/>
          </p:cNvPicPr>
          <p:nvPr/>
        </p:nvPicPr>
        <p:blipFill>
          <a:blip r:embed="rId2" cstate="print">
            <a:lum bright="-6000" contrast="34000"/>
          </a:blip>
          <a:srcRect/>
          <a:stretch>
            <a:fillRect/>
          </a:stretch>
        </p:blipFill>
        <p:spPr bwMode="auto">
          <a:xfrm>
            <a:off x="1524000" y="1371600"/>
            <a:ext cx="727075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Rectangle 6" descr="C:\Users\Павленко\Біологія людини\Нер. тк\p0006.gif"/>
          <p:cNvSpPr>
            <a:spLocks noChangeArrowheads="1"/>
          </p:cNvSpPr>
          <p:nvPr/>
        </p:nvSpPr>
        <p:spPr bwMode="auto">
          <a:xfrm>
            <a:off x="3276600" y="4038600"/>
            <a:ext cx="4267200" cy="2362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70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447800" y="152400"/>
            <a:ext cx="746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kumimoji="0" lang="ru-RU" sz="4400">
                <a:solidFill>
                  <a:srgbClr val="CC3300"/>
                </a:solidFill>
              </a:rPr>
              <a:t> </a:t>
            </a:r>
            <a:r>
              <a:rPr kumimoji="0" lang="uk-UA" sz="4400" b="1">
                <a:solidFill>
                  <a:srgbClr val="CC3300"/>
                </a:solidFill>
              </a:rPr>
              <a:t>Функції н</a:t>
            </a:r>
            <a:r>
              <a:rPr kumimoji="0" lang="ru-RU" sz="4400" b="1">
                <a:solidFill>
                  <a:srgbClr val="CC3300"/>
                </a:solidFill>
              </a:rPr>
              <a:t>ерв</a:t>
            </a:r>
            <a:r>
              <a:rPr kumimoji="0" lang="uk-UA" sz="4400" b="1">
                <a:solidFill>
                  <a:srgbClr val="CC3300"/>
                </a:solidFill>
              </a:rPr>
              <a:t>ової </a:t>
            </a:r>
            <a:r>
              <a:rPr kumimoji="0" lang="ru-RU" sz="4400" b="1">
                <a:solidFill>
                  <a:srgbClr val="CC3300"/>
                </a:solidFill>
              </a:rPr>
              <a:t> ткан</a:t>
            </a:r>
            <a:r>
              <a:rPr kumimoji="0" lang="uk-UA" sz="4400" b="1">
                <a:solidFill>
                  <a:srgbClr val="CC3300"/>
                </a:solidFill>
              </a:rPr>
              <a:t>ини.</a:t>
            </a:r>
            <a:r>
              <a:rPr kumimoji="0" lang="ru-RU" sz="4400">
                <a:solidFill>
                  <a:srgbClr val="CC3300"/>
                </a:solidFill>
              </a:rPr>
              <a:t> 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676400" y="1447800"/>
            <a:ext cx="7239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uk-UA" sz="2400" b="1">
                <a:solidFill>
                  <a:schemeClr val="hlink"/>
                </a:solidFill>
                <a:latin typeface="Arial" charset="0"/>
              </a:rPr>
              <a:t>	Утворює центральну та периферичну нервову систему живих організмів. 	Забезпечує регуляцію і координацію клітин, тканин організму та діяльності всіх органів.                                                  	  	Здійснює зв</a:t>
            </a:r>
            <a:r>
              <a:rPr lang="en-US" sz="2400" b="1">
                <a:solidFill>
                  <a:schemeClr val="hlink"/>
                </a:solidFill>
                <a:latin typeface="Arial" charset="0"/>
              </a:rPr>
              <a:t>’</a:t>
            </a:r>
            <a:r>
              <a:rPr lang="uk-UA" sz="2400" b="1">
                <a:solidFill>
                  <a:schemeClr val="hlink"/>
                </a:solidFill>
                <a:latin typeface="Arial" charset="0"/>
              </a:rPr>
              <a:t>язок організму з навколишнім середовищем.</a:t>
            </a:r>
            <a:endParaRPr lang="ru-RU" sz="24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8676" name="Rectangle 4" descr="C:\Users\Павленко\Біологія людини\Нер. тк\belokon4.jpg"/>
          <p:cNvSpPr>
            <a:spLocks noChangeArrowheads="1"/>
          </p:cNvSpPr>
          <p:nvPr/>
        </p:nvSpPr>
        <p:spPr bwMode="auto">
          <a:xfrm>
            <a:off x="2133600" y="4419600"/>
            <a:ext cx="6019800" cy="20574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  <p:bldP spid="4915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Будова нейр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81000"/>
            <a:ext cx="3552825" cy="611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Прямоугольник 2"/>
          <p:cNvSpPr>
            <a:spLocks noChangeArrowheads="1"/>
          </p:cNvSpPr>
          <p:nvPr/>
        </p:nvSpPr>
        <p:spPr bwMode="auto">
          <a:xfrm>
            <a:off x="1371600" y="304800"/>
            <a:ext cx="37830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solidFill>
                  <a:srgbClr val="FF0000"/>
                </a:solidFill>
              </a:rPr>
              <a:t>Нейрони</a:t>
            </a:r>
            <a:endParaRPr lang="ru-RU" sz="6600" b="1"/>
          </a:p>
        </p:txBody>
      </p:sp>
      <p:sp>
        <p:nvSpPr>
          <p:cNvPr id="29700" name="Прямоугольник 4"/>
          <p:cNvSpPr>
            <a:spLocks noChangeArrowheads="1"/>
          </p:cNvSpPr>
          <p:nvPr/>
        </p:nvSpPr>
        <p:spPr bwMode="auto">
          <a:xfrm>
            <a:off x="1447800" y="1371600"/>
            <a:ext cx="31242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/>
              <a:t>Нейрони</a:t>
            </a:r>
            <a:r>
              <a:rPr lang="ru-RU" sz="2800"/>
              <a:t> забезпечують важливу властивість організмів - подразливість. Нейрони мають відростки. Вони здатні сприймати подразнення та проводит їх до різних тканин та органів.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1981200" y="0"/>
            <a:ext cx="54197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>
                <a:solidFill>
                  <a:srgbClr val="FF0000"/>
                </a:solidFill>
              </a:rPr>
              <a:t>Тканини тварин</a:t>
            </a:r>
            <a:endParaRPr lang="ru-RU" sz="6000"/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/>
        </p:nvGraphicFramePr>
        <p:xfrm>
          <a:off x="1447800" y="1066800"/>
          <a:ext cx="7086600" cy="5608320"/>
        </p:xfrm>
        <a:graphic>
          <a:graphicData uri="http://schemas.openxmlformats.org/drawingml/2006/table">
            <a:tbl>
              <a:tblPr/>
              <a:tblGrid>
                <a:gridCol w="1246188"/>
                <a:gridCol w="1838325"/>
                <a:gridCol w="1868487"/>
                <a:gridCol w="21336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Тканини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marL="64910" marR="649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Особливості будови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marL="64910" marR="649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Розташування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marL="64910" marR="649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Функції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marL="64910" marR="649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4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Епітеліальна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marL="64910" marR="649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Один або кілька шарів клітин, не містить міжклітинної речовини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marL="64910" marR="649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Поверхня тіла. Вистилає порожнини органів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marL="64910" marR="649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Захисна. Секреторна, газообмінна. всисна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marL="64910" marR="649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4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Сполучна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marL="64910" marR="649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Між клітинами багато міжклітинної речовини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marL="64910" marR="649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Скелет, сухожилля, всі органи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marL="64910" marR="649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Опорна, з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`</a:t>
                      </a: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єднує усі види тканин, забезпечує їх живлення, транспорт речовин, захист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marL="64910" marR="649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М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`</a:t>
                      </a: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язова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marL="64910" marR="649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М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`</a:t>
                      </a: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язові клітини, здатні до скорочень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marL="64910" marR="649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Опорно-руховий апарат тіла, деякі внутрішні органи, стінки кровоносних судин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marL="64910" marR="649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Забезпечує рух організму. Опорна, захисна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marL="64910" marR="649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2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Нервова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marL="64910" marR="649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Клітини з довгими відростками,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marL="64910" marR="649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По всьому організму, головний та спинний мозок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marL="64910" marR="649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Сприйняття подразнень, забезпечує реакцію організму на зміни оточуючого середовища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marL="64910" marR="649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652588" y="228600"/>
            <a:ext cx="7491412" cy="1143000"/>
          </a:xfrm>
        </p:spPr>
        <p:txBody>
          <a:bodyPr/>
          <a:lstStyle/>
          <a:p>
            <a:pPr eaLnBrk="1" hangingPunct="1"/>
            <a:r>
              <a:rPr lang="uk-UA" sz="5400" b="1" smtClean="0"/>
              <a:t>       Тканини </a:t>
            </a:r>
            <a:endParaRPr lang="ru-RU" sz="5400" b="1" smtClean="0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2057400" y="1828800"/>
            <a:ext cx="5562600" cy="762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uk-UA" sz="3600" b="1" dirty="0"/>
              <a:t> </a:t>
            </a: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епітеліальна</a:t>
            </a:r>
            <a:endParaRPr lang="ru-RU" sz="3600" b="1" dirty="0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2057400" y="2667000"/>
            <a:ext cx="5562600" cy="762000"/>
          </a:xfrm>
          <a:prstGeom prst="round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uk-UA" sz="3600" dirty="0"/>
              <a:t> </a:t>
            </a: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сполучна</a:t>
            </a:r>
            <a:endParaRPr lang="ru-RU" sz="3600" dirty="0"/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2057400" y="3657600"/>
            <a:ext cx="5562600" cy="7620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  <a:r>
              <a:rPr lang="uk-UA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язова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2057400" y="4572000"/>
            <a:ext cx="5562600" cy="7620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нервова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127" name="TextBox 15"/>
          <p:cNvSpPr txBox="1">
            <a:spLocks noChangeArrowheads="1"/>
          </p:cNvSpPr>
          <p:nvPr/>
        </p:nvSpPr>
        <p:spPr bwMode="auto">
          <a:xfrm>
            <a:off x="2514600" y="14478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600200" y="152400"/>
            <a:ext cx="7239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kumimoji="0" lang="uk-UA" sz="4400" b="1">
                <a:solidFill>
                  <a:srgbClr val="CC3300"/>
                </a:solidFill>
              </a:rPr>
              <a:t>Різноманітність е</a:t>
            </a:r>
            <a:r>
              <a:rPr kumimoji="0" lang="ru-RU" sz="4400" b="1">
                <a:solidFill>
                  <a:srgbClr val="CC3300"/>
                </a:solidFill>
              </a:rPr>
              <a:t>п</a:t>
            </a:r>
            <a:r>
              <a:rPr kumimoji="0" lang="uk-UA" sz="4400" b="1">
                <a:solidFill>
                  <a:srgbClr val="CC3300"/>
                </a:solidFill>
              </a:rPr>
              <a:t>і</a:t>
            </a:r>
            <a:r>
              <a:rPr kumimoji="0" lang="ru-RU" sz="4400" b="1">
                <a:solidFill>
                  <a:srgbClr val="CC3300"/>
                </a:solidFill>
              </a:rPr>
              <a:t>тел</a:t>
            </a:r>
            <a:r>
              <a:rPr kumimoji="0" lang="uk-UA" sz="4400" b="1">
                <a:solidFill>
                  <a:srgbClr val="CC3300"/>
                </a:solidFill>
              </a:rPr>
              <a:t>і</a:t>
            </a:r>
            <a:r>
              <a:rPr kumimoji="0" lang="ru-RU" sz="4400" b="1">
                <a:solidFill>
                  <a:srgbClr val="CC3300"/>
                </a:solidFill>
              </a:rPr>
              <a:t>альн</a:t>
            </a:r>
            <a:r>
              <a:rPr kumimoji="0" lang="uk-UA" sz="4400" b="1">
                <a:solidFill>
                  <a:srgbClr val="CC3300"/>
                </a:solidFill>
              </a:rPr>
              <a:t>их</a:t>
            </a:r>
            <a:r>
              <a:rPr kumimoji="0" lang="ru-RU" sz="4400" b="1">
                <a:solidFill>
                  <a:srgbClr val="CC3300"/>
                </a:solidFill>
              </a:rPr>
              <a:t> ткан</a:t>
            </a:r>
            <a:r>
              <a:rPr kumimoji="0" lang="uk-UA" sz="4400" b="1">
                <a:solidFill>
                  <a:srgbClr val="CC3300"/>
                </a:solidFill>
              </a:rPr>
              <a:t>ин</a:t>
            </a:r>
            <a:endParaRPr kumimoji="0" lang="ru-RU" sz="4400" b="1">
              <a:solidFill>
                <a:srgbClr val="CC3300"/>
              </a:solidFill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676400" y="1600200"/>
            <a:ext cx="67056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uk-UA" sz="360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ru-RU" sz="3600" b="1">
                <a:solidFill>
                  <a:schemeClr val="hlink"/>
                </a:solidFill>
                <a:latin typeface="Arial" charset="0"/>
              </a:rPr>
              <a:t>Одно</a:t>
            </a:r>
            <a:r>
              <a:rPr lang="uk-UA" sz="3600" b="1">
                <a:solidFill>
                  <a:schemeClr val="hlink"/>
                </a:solidFill>
                <a:latin typeface="Arial" charset="0"/>
              </a:rPr>
              <a:t>шаровий</a:t>
            </a:r>
            <a:r>
              <a:rPr lang="ru-RU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uk-UA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е</a:t>
            </a:r>
            <a:r>
              <a:rPr lang="ru-RU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</a:t>
            </a:r>
            <a:r>
              <a:rPr lang="uk-UA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і</a:t>
            </a:r>
            <a:r>
              <a:rPr lang="ru-RU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тел</a:t>
            </a:r>
            <a:r>
              <a:rPr lang="uk-UA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і</a:t>
            </a:r>
            <a:r>
              <a:rPr lang="ru-RU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й</a:t>
            </a:r>
            <a:r>
              <a:rPr lang="uk-UA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  <a:r>
              <a:rPr lang="uk-UA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- </a:t>
            </a:r>
            <a:r>
              <a:rPr lang="uk-UA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Багатошаровий епітелій.    - Залозистий епітелій.           - Війчастий епітелій.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endParaRPr lang="ru-RU" sz="36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9940" name="Rectangle 4" descr="C:\Users\Павленко\Pictures\epith-03-l.jpg"/>
          <p:cNvSpPr>
            <a:spLocks noChangeArrowheads="1"/>
          </p:cNvSpPr>
          <p:nvPr/>
        </p:nvSpPr>
        <p:spPr bwMode="auto">
          <a:xfrm>
            <a:off x="1676400" y="4876800"/>
            <a:ext cx="1981200" cy="16764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1" name="Rectangle 5" descr="C:\Users\Павленко\Біологія людини\Тканини\Епітел.тк\gistol-8.jpg"/>
          <p:cNvSpPr>
            <a:spLocks noChangeArrowheads="1"/>
          </p:cNvSpPr>
          <p:nvPr/>
        </p:nvSpPr>
        <p:spPr bwMode="auto">
          <a:xfrm>
            <a:off x="4267200" y="4343400"/>
            <a:ext cx="1981200" cy="13716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2" name="Rectangle 6" descr="C:\Users\Павленко\Pictures\Image188.jpg"/>
          <p:cNvSpPr>
            <a:spLocks noChangeArrowheads="1"/>
          </p:cNvSpPr>
          <p:nvPr/>
        </p:nvSpPr>
        <p:spPr bwMode="auto">
          <a:xfrm>
            <a:off x="6705600" y="3429000"/>
            <a:ext cx="1981200" cy="19812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39" grpId="0" autoUpdateAnimBg="0"/>
      <p:bldP spid="39940" grpId="0" animBg="1"/>
      <p:bldP spid="39941" grpId="0" animBg="1"/>
      <p:bldP spid="399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1295400" y="304800"/>
            <a:ext cx="74914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kumimoji="0" lang="uk-UA" sz="4400" b="1">
                <a:solidFill>
                  <a:srgbClr val="CC3300"/>
                </a:solidFill>
              </a:rPr>
              <a:t>Е</a:t>
            </a:r>
            <a:r>
              <a:rPr kumimoji="0" lang="ru-RU" sz="4400" b="1">
                <a:solidFill>
                  <a:srgbClr val="CC3300"/>
                </a:solidFill>
              </a:rPr>
              <a:t>п</a:t>
            </a:r>
            <a:r>
              <a:rPr kumimoji="0" lang="uk-UA" sz="4400" b="1">
                <a:solidFill>
                  <a:srgbClr val="CC3300"/>
                </a:solidFill>
              </a:rPr>
              <a:t>і</a:t>
            </a:r>
            <a:r>
              <a:rPr kumimoji="0" lang="ru-RU" sz="4400" b="1">
                <a:solidFill>
                  <a:srgbClr val="CC3300"/>
                </a:solidFill>
              </a:rPr>
              <a:t>тел</a:t>
            </a:r>
            <a:r>
              <a:rPr kumimoji="0" lang="uk-UA" sz="4400" b="1">
                <a:solidFill>
                  <a:srgbClr val="CC3300"/>
                </a:solidFill>
              </a:rPr>
              <a:t>і</a:t>
            </a:r>
            <a:r>
              <a:rPr kumimoji="0" lang="ru-RU" sz="4400" b="1">
                <a:solidFill>
                  <a:srgbClr val="CC3300"/>
                </a:solidFill>
              </a:rPr>
              <a:t>альн</a:t>
            </a:r>
            <a:r>
              <a:rPr kumimoji="0" lang="uk-UA" sz="4400" b="1">
                <a:solidFill>
                  <a:srgbClr val="CC3300"/>
                </a:solidFill>
              </a:rPr>
              <a:t>і</a:t>
            </a:r>
            <a:r>
              <a:rPr kumimoji="0" lang="ru-RU" sz="4400" b="1">
                <a:solidFill>
                  <a:srgbClr val="CC3300"/>
                </a:solidFill>
              </a:rPr>
              <a:t> ткан</a:t>
            </a:r>
            <a:r>
              <a:rPr kumimoji="0" lang="uk-UA" sz="4400" b="1">
                <a:solidFill>
                  <a:srgbClr val="CC3300"/>
                </a:solidFill>
              </a:rPr>
              <a:t>ини</a:t>
            </a:r>
            <a:endParaRPr kumimoji="0" lang="ru-RU" sz="4400" b="1">
              <a:solidFill>
                <a:srgbClr val="CC3300"/>
              </a:solidFill>
            </a:endParaRPr>
          </a:p>
        </p:txBody>
      </p:sp>
      <p:sp>
        <p:nvSpPr>
          <p:cNvPr id="7171" name="Прямоугольник 6"/>
          <p:cNvSpPr>
            <a:spLocks noChangeArrowheads="1"/>
          </p:cNvSpPr>
          <p:nvPr/>
        </p:nvSpPr>
        <p:spPr bwMode="auto">
          <a:xfrm>
            <a:off x="1752600" y="1143000"/>
            <a:ext cx="6629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/>
              <a:t>(грец. </a:t>
            </a:r>
            <a:r>
              <a:rPr lang="en-US" sz="2800" i="1"/>
              <a:t>epi</a:t>
            </a:r>
            <a:r>
              <a:rPr lang="en-US" sz="2800"/>
              <a:t> — </a:t>
            </a:r>
            <a:r>
              <a:rPr lang="ru-RU" sz="2800"/>
              <a:t>над + </a:t>
            </a:r>
            <a:r>
              <a:rPr lang="en-US" sz="2800" i="1"/>
              <a:t>thele </a:t>
            </a:r>
            <a:r>
              <a:rPr lang="en-US" sz="2800"/>
              <a:t>— </a:t>
            </a:r>
            <a:r>
              <a:rPr lang="ru-RU" sz="2800"/>
              <a:t>шкірочка) розташовуються на межі двох середовищ, відокремлюючи організм чи органи від навколишнього середовища. </a:t>
            </a:r>
          </a:p>
        </p:txBody>
      </p:sp>
      <p:pic>
        <p:nvPicPr>
          <p:cNvPr id="7172" name="Picture 2" descr="http://anatomia.ucoz.com/_si/0/61370296.jpg"/>
          <p:cNvPicPr>
            <a:picLocks noChangeAspect="1" noChangeArrowheads="1"/>
          </p:cNvPicPr>
          <p:nvPr/>
        </p:nvPicPr>
        <p:blipFill>
          <a:blip r:embed="rId2" cstate="print"/>
          <a:srcRect b="6323"/>
          <a:stretch>
            <a:fillRect/>
          </a:stretch>
        </p:blipFill>
        <p:spPr bwMode="auto">
          <a:xfrm>
            <a:off x="1524000" y="3124200"/>
            <a:ext cx="5245100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7491413" cy="685800"/>
          </a:xfrm>
        </p:spPr>
        <p:txBody>
          <a:bodyPr/>
          <a:lstStyle/>
          <a:p>
            <a:pPr algn="ctr" eaLnBrk="1" hangingPunct="1"/>
            <a:r>
              <a:rPr lang="uk-UA" b="1" smtClean="0">
                <a:solidFill>
                  <a:srgbClr val="CC3300"/>
                </a:solidFill>
              </a:rPr>
              <a:t>Е</a:t>
            </a:r>
            <a:r>
              <a:rPr lang="ru-RU" b="1" smtClean="0">
                <a:solidFill>
                  <a:srgbClr val="CC3300"/>
                </a:solidFill>
              </a:rPr>
              <a:t>п</a:t>
            </a:r>
            <a:r>
              <a:rPr lang="uk-UA" b="1" smtClean="0">
                <a:solidFill>
                  <a:srgbClr val="CC3300"/>
                </a:solidFill>
              </a:rPr>
              <a:t>і</a:t>
            </a:r>
            <a:r>
              <a:rPr lang="ru-RU" b="1" smtClean="0">
                <a:solidFill>
                  <a:srgbClr val="CC3300"/>
                </a:solidFill>
              </a:rPr>
              <a:t>тел</a:t>
            </a:r>
            <a:r>
              <a:rPr lang="uk-UA" b="1" smtClean="0">
                <a:solidFill>
                  <a:srgbClr val="CC3300"/>
                </a:solidFill>
              </a:rPr>
              <a:t>і</a:t>
            </a:r>
            <a:r>
              <a:rPr lang="ru-RU" b="1" smtClean="0">
                <a:solidFill>
                  <a:srgbClr val="CC3300"/>
                </a:solidFill>
              </a:rPr>
              <a:t>альн</a:t>
            </a:r>
            <a:r>
              <a:rPr lang="uk-UA" b="1" smtClean="0">
                <a:solidFill>
                  <a:srgbClr val="CC3300"/>
                </a:solidFill>
              </a:rPr>
              <a:t>і</a:t>
            </a:r>
            <a:r>
              <a:rPr lang="ru-RU" b="1" smtClean="0">
                <a:solidFill>
                  <a:srgbClr val="CC3300"/>
                </a:solidFill>
              </a:rPr>
              <a:t> ткан</a:t>
            </a:r>
            <a:r>
              <a:rPr lang="uk-UA" b="1" smtClean="0">
                <a:solidFill>
                  <a:srgbClr val="CC3300"/>
                </a:solidFill>
              </a:rPr>
              <a:t>ини</a:t>
            </a:r>
            <a:endParaRPr lang="ru-RU" b="1" smtClean="0">
              <a:solidFill>
                <a:srgbClr val="CC3300"/>
              </a:solidFill>
            </a:endParaRPr>
          </a:p>
        </p:txBody>
      </p:sp>
      <p:pic>
        <p:nvPicPr>
          <p:cNvPr id="14341" name="Picture 5" descr="Scan0009"/>
          <p:cNvPicPr>
            <a:picLocks noChangeAspect="1" noChangeArrowheads="1"/>
          </p:cNvPicPr>
          <p:nvPr/>
        </p:nvPicPr>
        <p:blipFill>
          <a:blip r:embed="rId2" cstate="print">
            <a:lum bright="-32000" contrast="56000"/>
          </a:blip>
          <a:srcRect/>
          <a:stretch>
            <a:fillRect/>
          </a:stretch>
        </p:blipFill>
        <p:spPr bwMode="auto">
          <a:xfrm>
            <a:off x="1524000" y="1981200"/>
            <a:ext cx="7162800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676400" y="838200"/>
            <a:ext cx="6705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>
                <a:solidFill>
                  <a:schemeClr val="hlink"/>
                </a:solidFill>
                <a:latin typeface="Arial" charset="0"/>
              </a:rPr>
              <a:t>Одно</a:t>
            </a:r>
            <a:r>
              <a:rPr lang="uk-UA" sz="3600" b="1">
                <a:solidFill>
                  <a:schemeClr val="hlink"/>
                </a:solidFill>
                <a:latin typeface="Arial" charset="0"/>
              </a:rPr>
              <a:t>шаровий</a:t>
            </a:r>
            <a:r>
              <a:rPr lang="ru-RU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uk-UA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е</a:t>
            </a:r>
            <a:r>
              <a:rPr lang="ru-RU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</a:t>
            </a:r>
            <a:r>
              <a:rPr lang="uk-UA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і</a:t>
            </a:r>
            <a:r>
              <a:rPr lang="ru-RU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тел</a:t>
            </a:r>
            <a:r>
              <a:rPr lang="uk-UA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і</a:t>
            </a:r>
            <a:r>
              <a:rPr lang="ru-RU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й</a:t>
            </a:r>
            <a:r>
              <a:rPr lang="uk-UA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uk-UA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(плоский, кубічний, циліндричний)</a:t>
            </a:r>
            <a:endParaRPr lang="ru-RU" sz="24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4344" name="Picture 8" descr="U02_02"/>
          <p:cNvPicPr>
            <a:picLocks noChangeAspect="1" noChangeArrowheads="1"/>
          </p:cNvPicPr>
          <p:nvPr/>
        </p:nvPicPr>
        <p:blipFill>
          <a:blip r:embed="rId3" cstate="print">
            <a:lum bright="-14000" contrast="26000"/>
          </a:blip>
          <a:srcRect b="77850"/>
          <a:stretch>
            <a:fillRect/>
          </a:stretch>
        </p:blipFill>
        <p:spPr bwMode="auto">
          <a:xfrm>
            <a:off x="1828800" y="3048000"/>
            <a:ext cx="3657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 descr="U02_02"/>
          <p:cNvPicPr>
            <a:picLocks noChangeAspect="1" noChangeArrowheads="1"/>
          </p:cNvPicPr>
          <p:nvPr/>
        </p:nvPicPr>
        <p:blipFill>
          <a:blip r:embed="rId3" cstate="print">
            <a:lum bright="-14000" contrast="24000"/>
          </a:blip>
          <a:srcRect t="51482" b="25615"/>
          <a:stretch>
            <a:fillRect/>
          </a:stretch>
        </p:blipFill>
        <p:spPr bwMode="auto">
          <a:xfrm>
            <a:off x="5657850" y="3048000"/>
            <a:ext cx="348615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0" descr="Ткань эпителий плоски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4495800"/>
            <a:ext cx="2794000" cy="2095500"/>
          </a:xfrm>
          <a:prstGeom prst="rect">
            <a:avLst/>
          </a:prstGeom>
          <a:noFill/>
          <a:ln w="38100" cmpd="dbl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8200" name="Picture 11" descr="Ткань эпителий кубически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457700"/>
            <a:ext cx="2895600" cy="2171700"/>
          </a:xfrm>
          <a:prstGeom prst="rect">
            <a:avLst/>
          </a:prstGeom>
          <a:noFill/>
          <a:ln w="38100" cmpd="dbl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utoUpdateAnimBg="0"/>
      <p:bldP spid="1434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Scan0005"/>
          <p:cNvPicPr>
            <a:picLocks noChangeAspect="1" noChangeArrowheads="1"/>
          </p:cNvPicPr>
          <p:nvPr/>
        </p:nvPicPr>
        <p:blipFill>
          <a:blip r:embed="rId2" cstate="print">
            <a:lum bright="-16000" contrast="38000"/>
          </a:blip>
          <a:srcRect/>
          <a:stretch>
            <a:fillRect/>
          </a:stretch>
        </p:blipFill>
        <p:spPr bwMode="auto">
          <a:xfrm>
            <a:off x="1828800" y="1981200"/>
            <a:ext cx="3343275" cy="457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676400" y="914400"/>
            <a:ext cx="7010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Багатошаровий е</a:t>
            </a:r>
            <a:r>
              <a:rPr lang="ru-RU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</a:t>
            </a:r>
            <a:r>
              <a:rPr lang="uk-UA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і</a:t>
            </a:r>
            <a:r>
              <a:rPr lang="ru-RU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тел</a:t>
            </a:r>
            <a:r>
              <a:rPr lang="uk-UA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і</a:t>
            </a:r>
            <a:r>
              <a:rPr lang="ru-RU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й</a:t>
            </a:r>
            <a:r>
              <a:rPr lang="uk-UA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uk-UA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(роговіючий, нероговіючий, перехідний)</a:t>
            </a:r>
            <a:endParaRPr lang="ru-RU" sz="24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7491413" cy="685800"/>
          </a:xfrm>
          <a:noFill/>
        </p:spPr>
        <p:txBody>
          <a:bodyPr/>
          <a:lstStyle/>
          <a:p>
            <a:pPr algn="ctr" eaLnBrk="1" hangingPunct="1"/>
            <a:r>
              <a:rPr lang="uk-UA" b="1" smtClean="0">
                <a:solidFill>
                  <a:srgbClr val="CC3300"/>
                </a:solidFill>
              </a:rPr>
              <a:t>Е</a:t>
            </a:r>
            <a:r>
              <a:rPr lang="ru-RU" b="1" smtClean="0">
                <a:solidFill>
                  <a:srgbClr val="CC3300"/>
                </a:solidFill>
              </a:rPr>
              <a:t>п</a:t>
            </a:r>
            <a:r>
              <a:rPr lang="uk-UA" b="1" smtClean="0">
                <a:solidFill>
                  <a:srgbClr val="CC3300"/>
                </a:solidFill>
              </a:rPr>
              <a:t>і</a:t>
            </a:r>
            <a:r>
              <a:rPr lang="ru-RU" b="1" smtClean="0">
                <a:solidFill>
                  <a:srgbClr val="CC3300"/>
                </a:solidFill>
              </a:rPr>
              <a:t>тел</a:t>
            </a:r>
            <a:r>
              <a:rPr lang="uk-UA" b="1" smtClean="0">
                <a:solidFill>
                  <a:srgbClr val="CC3300"/>
                </a:solidFill>
              </a:rPr>
              <a:t>і</a:t>
            </a:r>
            <a:r>
              <a:rPr lang="ru-RU" b="1" smtClean="0">
                <a:solidFill>
                  <a:srgbClr val="CC3300"/>
                </a:solidFill>
              </a:rPr>
              <a:t>альн</a:t>
            </a:r>
            <a:r>
              <a:rPr lang="uk-UA" b="1" smtClean="0">
                <a:solidFill>
                  <a:srgbClr val="CC3300"/>
                </a:solidFill>
              </a:rPr>
              <a:t>і</a:t>
            </a:r>
            <a:r>
              <a:rPr lang="ru-RU" b="1" smtClean="0">
                <a:solidFill>
                  <a:srgbClr val="CC3300"/>
                </a:solidFill>
              </a:rPr>
              <a:t> ткан</a:t>
            </a:r>
            <a:r>
              <a:rPr lang="uk-UA" b="1" smtClean="0">
                <a:solidFill>
                  <a:srgbClr val="CC3300"/>
                </a:solidFill>
              </a:rPr>
              <a:t>ини</a:t>
            </a:r>
            <a:endParaRPr lang="ru-RU" b="1" smtClean="0">
              <a:solidFill>
                <a:srgbClr val="CC3300"/>
              </a:solidFill>
            </a:endParaRPr>
          </a:p>
        </p:txBody>
      </p:sp>
      <p:sp>
        <p:nvSpPr>
          <p:cNvPr id="16392" name="Rectangle 8" descr="C:\Users\Павленко\Pictures\многосл.jpg"/>
          <p:cNvSpPr>
            <a:spLocks noChangeArrowheads="1"/>
          </p:cNvSpPr>
          <p:nvPr/>
        </p:nvSpPr>
        <p:spPr bwMode="auto">
          <a:xfrm>
            <a:off x="5791200" y="2133600"/>
            <a:ext cx="2819400" cy="43434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utoUpdateAnimBg="0"/>
      <p:bldP spid="16391" grpId="0" autoUpdateAnimBg="0"/>
      <p:bldP spid="1639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Копия Scan0005"/>
          <p:cNvPicPr>
            <a:picLocks noChangeAspect="1" noChangeArrowheads="1"/>
          </p:cNvPicPr>
          <p:nvPr/>
        </p:nvPicPr>
        <p:blipFill>
          <a:blip r:embed="rId2" cstate="print">
            <a:lum bright="-20000" contrast="36000"/>
          </a:blip>
          <a:srcRect/>
          <a:stretch>
            <a:fillRect/>
          </a:stretch>
        </p:blipFill>
        <p:spPr bwMode="auto">
          <a:xfrm>
            <a:off x="5715000" y="2057400"/>
            <a:ext cx="30416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676400" y="914400"/>
            <a:ext cx="670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Залозистий е</a:t>
            </a:r>
            <a:r>
              <a:rPr lang="ru-RU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</a:t>
            </a:r>
            <a:r>
              <a:rPr lang="uk-UA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і</a:t>
            </a:r>
            <a:r>
              <a:rPr lang="ru-RU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тел</a:t>
            </a:r>
            <a:r>
              <a:rPr lang="uk-UA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і</a:t>
            </a:r>
            <a:r>
              <a:rPr lang="ru-RU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й</a:t>
            </a:r>
          </a:p>
        </p:txBody>
      </p:sp>
      <p:pic>
        <p:nvPicPr>
          <p:cNvPr id="10244" name="Picture 8" descr="Ткань эпителий высок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038600"/>
            <a:ext cx="3352800" cy="2514600"/>
          </a:xfrm>
          <a:prstGeom prst="rect">
            <a:avLst/>
          </a:prstGeom>
          <a:noFill/>
          <a:ln w="57150" cmpd="thinThick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1447800" y="152400"/>
            <a:ext cx="74914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kumimoji="0" lang="uk-UA" sz="4400" b="1">
                <a:solidFill>
                  <a:srgbClr val="CC3300"/>
                </a:solidFill>
              </a:rPr>
              <a:t>Е</a:t>
            </a:r>
            <a:r>
              <a:rPr kumimoji="0" lang="ru-RU" sz="4400" b="1">
                <a:solidFill>
                  <a:srgbClr val="CC3300"/>
                </a:solidFill>
              </a:rPr>
              <a:t>п</a:t>
            </a:r>
            <a:r>
              <a:rPr kumimoji="0" lang="uk-UA" sz="4400" b="1">
                <a:solidFill>
                  <a:srgbClr val="CC3300"/>
                </a:solidFill>
              </a:rPr>
              <a:t>і</a:t>
            </a:r>
            <a:r>
              <a:rPr kumimoji="0" lang="ru-RU" sz="4400" b="1">
                <a:solidFill>
                  <a:srgbClr val="CC3300"/>
                </a:solidFill>
              </a:rPr>
              <a:t>тел</a:t>
            </a:r>
            <a:r>
              <a:rPr kumimoji="0" lang="uk-UA" sz="4400" b="1">
                <a:solidFill>
                  <a:srgbClr val="CC3300"/>
                </a:solidFill>
              </a:rPr>
              <a:t>і</a:t>
            </a:r>
            <a:r>
              <a:rPr kumimoji="0" lang="ru-RU" sz="4400" b="1">
                <a:solidFill>
                  <a:srgbClr val="CC3300"/>
                </a:solidFill>
              </a:rPr>
              <a:t>альн</a:t>
            </a:r>
            <a:r>
              <a:rPr kumimoji="0" lang="uk-UA" sz="4400" b="1">
                <a:solidFill>
                  <a:srgbClr val="CC3300"/>
                </a:solidFill>
              </a:rPr>
              <a:t>і</a:t>
            </a:r>
            <a:r>
              <a:rPr kumimoji="0" lang="ru-RU" sz="4400" b="1">
                <a:solidFill>
                  <a:srgbClr val="CC3300"/>
                </a:solidFill>
              </a:rPr>
              <a:t> ткан</a:t>
            </a:r>
            <a:r>
              <a:rPr kumimoji="0" lang="uk-UA" sz="4400" b="1">
                <a:solidFill>
                  <a:srgbClr val="CC3300"/>
                </a:solidFill>
              </a:rPr>
              <a:t>ини</a:t>
            </a:r>
            <a:endParaRPr kumimoji="0" lang="ru-RU" sz="4400" b="1">
              <a:solidFill>
                <a:srgbClr val="CC3300"/>
              </a:solidFill>
            </a:endParaRPr>
          </a:p>
        </p:txBody>
      </p:sp>
      <p:sp>
        <p:nvSpPr>
          <p:cNvPr id="10246" name="Rectangle 11" descr="C:\Users\Павленко\Pictures\железис эпит.gif"/>
          <p:cNvSpPr>
            <a:spLocks noChangeArrowheads="1"/>
          </p:cNvSpPr>
          <p:nvPr/>
        </p:nvSpPr>
        <p:spPr bwMode="auto">
          <a:xfrm>
            <a:off x="1981200" y="1828800"/>
            <a:ext cx="3048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utoUpdateAnimBg="0"/>
      <p:bldP spid="1844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Копия (3) Scan0005"/>
          <p:cNvPicPr>
            <a:picLocks noChangeAspect="1" noChangeArrowheads="1"/>
          </p:cNvPicPr>
          <p:nvPr/>
        </p:nvPicPr>
        <p:blipFill>
          <a:blip r:embed="rId2" cstate="print">
            <a:lum bright="-10000" contrast="32000"/>
          </a:blip>
          <a:srcRect/>
          <a:stretch>
            <a:fillRect/>
          </a:stretch>
        </p:blipFill>
        <p:spPr bwMode="auto">
          <a:xfrm>
            <a:off x="1524000" y="2133600"/>
            <a:ext cx="3719513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76400" y="914400"/>
            <a:ext cx="670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Війчастий епітелій</a:t>
            </a:r>
            <a:endParaRPr lang="ru-RU" sz="36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1268" name="Picture 6" descr="Ткань эпителий мерцатель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114800"/>
            <a:ext cx="3175000" cy="2381250"/>
          </a:xfrm>
          <a:prstGeom prst="rect">
            <a:avLst/>
          </a:prstGeom>
          <a:noFill/>
          <a:ln w="38100" cmpd="dbl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1447800" y="152400"/>
            <a:ext cx="74914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kumimoji="0" lang="uk-UA" sz="4400" b="1">
                <a:solidFill>
                  <a:srgbClr val="CC3300"/>
                </a:solidFill>
              </a:rPr>
              <a:t>Е</a:t>
            </a:r>
            <a:r>
              <a:rPr kumimoji="0" lang="ru-RU" sz="4400" b="1">
                <a:solidFill>
                  <a:srgbClr val="CC3300"/>
                </a:solidFill>
              </a:rPr>
              <a:t>п</a:t>
            </a:r>
            <a:r>
              <a:rPr kumimoji="0" lang="uk-UA" sz="4400" b="1">
                <a:solidFill>
                  <a:srgbClr val="CC3300"/>
                </a:solidFill>
              </a:rPr>
              <a:t>і</a:t>
            </a:r>
            <a:r>
              <a:rPr kumimoji="0" lang="ru-RU" sz="4400" b="1">
                <a:solidFill>
                  <a:srgbClr val="CC3300"/>
                </a:solidFill>
              </a:rPr>
              <a:t>тел</a:t>
            </a:r>
            <a:r>
              <a:rPr kumimoji="0" lang="uk-UA" sz="4400" b="1">
                <a:solidFill>
                  <a:srgbClr val="CC3300"/>
                </a:solidFill>
              </a:rPr>
              <a:t>і</a:t>
            </a:r>
            <a:r>
              <a:rPr kumimoji="0" lang="ru-RU" sz="4400" b="1">
                <a:solidFill>
                  <a:srgbClr val="CC3300"/>
                </a:solidFill>
              </a:rPr>
              <a:t>альн</a:t>
            </a:r>
            <a:r>
              <a:rPr kumimoji="0" lang="uk-UA" sz="4400" b="1">
                <a:solidFill>
                  <a:srgbClr val="CC3300"/>
                </a:solidFill>
              </a:rPr>
              <a:t>і</a:t>
            </a:r>
            <a:r>
              <a:rPr kumimoji="0" lang="ru-RU" sz="4400" b="1">
                <a:solidFill>
                  <a:srgbClr val="CC3300"/>
                </a:solidFill>
              </a:rPr>
              <a:t> ткан</a:t>
            </a:r>
            <a:r>
              <a:rPr kumimoji="0" lang="uk-UA" sz="4400" b="1">
                <a:solidFill>
                  <a:srgbClr val="CC3300"/>
                </a:solidFill>
              </a:rPr>
              <a:t>ини</a:t>
            </a:r>
            <a:endParaRPr kumimoji="0" lang="ru-RU" sz="4400" b="1">
              <a:solidFill>
                <a:srgbClr val="CC3300"/>
              </a:solidFill>
            </a:endParaRPr>
          </a:p>
        </p:txBody>
      </p:sp>
      <p:sp>
        <p:nvSpPr>
          <p:cNvPr id="11270" name="Rectangle 9" descr="C:\Users\Павленко\Pictures\Image185.jpg"/>
          <p:cNvSpPr>
            <a:spLocks noChangeArrowheads="1"/>
          </p:cNvSpPr>
          <p:nvPr/>
        </p:nvSpPr>
        <p:spPr bwMode="auto">
          <a:xfrm>
            <a:off x="5943600" y="1905000"/>
            <a:ext cx="21336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utoUpdateAnimBg="0"/>
      <p:bldP spid="17416" grpId="0" autoUpdateAnimBg="0"/>
    </p:bldLst>
  </p:timing>
</p:sld>
</file>

<file path=ppt/theme/theme1.xml><?xml version="1.0" encoding="utf-8"?>
<a:theme xmlns:a="http://schemas.openxmlformats.org/drawingml/2006/main" name="Reporting Progress or Status">
  <a:themeElements>
    <a:clrScheme name="Reporting Progress or Status 3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AEAEA"/>
      </a:accent1>
      <a:accent2>
        <a:srgbClr val="969696"/>
      </a:accent2>
      <a:accent3>
        <a:srgbClr val="FFFFFF"/>
      </a:accent3>
      <a:accent4>
        <a:srgbClr val="2A2A00"/>
      </a:accent4>
      <a:accent5>
        <a:srgbClr val="F3F3F3"/>
      </a:accent5>
      <a:accent6>
        <a:srgbClr val="878787"/>
      </a:accent6>
      <a:hlink>
        <a:srgbClr val="5F5F5F"/>
      </a:hlink>
      <a:folHlink>
        <a:srgbClr val="CBCBCB"/>
      </a:folHlink>
    </a:clrScheme>
    <a:fontScheme name="Reporting Progress or Statu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Reporting Progress or Statu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Reporting Progress or Status 2">
    <a:dk1>
      <a:srgbClr val="000000"/>
    </a:dk1>
    <a:lt1>
      <a:srgbClr val="8EA1C0"/>
    </a:lt1>
    <a:dk2>
      <a:srgbClr val="FFFFFF"/>
    </a:dk2>
    <a:lt2>
      <a:srgbClr val="5F5F5F"/>
    </a:lt2>
    <a:accent1>
      <a:srgbClr val="B6CDDE"/>
    </a:accent1>
    <a:accent2>
      <a:srgbClr val="8A7CA2"/>
    </a:accent2>
    <a:accent3>
      <a:srgbClr val="C6CDDC"/>
    </a:accent3>
    <a:accent4>
      <a:srgbClr val="000000"/>
    </a:accent4>
    <a:accent5>
      <a:srgbClr val="D7E3EC"/>
    </a:accent5>
    <a:accent6>
      <a:srgbClr val="7D7092"/>
    </a:accent6>
    <a:hlink>
      <a:srgbClr val="336699"/>
    </a:hlink>
    <a:folHlink>
      <a:srgbClr val="0099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Reporting Progress or Status</Template>
  <TotalTime>890</TotalTime>
  <Words>589</Words>
  <Application>Microsoft Office PowerPoint</Application>
  <PresentationFormat>Экран (4:3)</PresentationFormat>
  <Paragraphs>96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Times New Roman</vt:lpstr>
      <vt:lpstr>Arial</vt:lpstr>
      <vt:lpstr>Wingdings</vt:lpstr>
      <vt:lpstr>Calibri</vt:lpstr>
      <vt:lpstr>Monotype Corsiva</vt:lpstr>
      <vt:lpstr>Reporting Progress or Status</vt:lpstr>
      <vt:lpstr>Тканини тварин</vt:lpstr>
      <vt:lpstr>Тканина – це: </vt:lpstr>
      <vt:lpstr>       Тканини </vt:lpstr>
      <vt:lpstr>Слайд 4</vt:lpstr>
      <vt:lpstr>Слайд 5</vt:lpstr>
      <vt:lpstr>Епітеліальні тканини</vt:lpstr>
      <vt:lpstr>Епітеліальні тканини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   М’язові тканини </vt:lpstr>
      <vt:lpstr>   М’язові тканини </vt:lpstr>
      <vt:lpstr>   М’язові тканини </vt:lpstr>
      <vt:lpstr>Слайд 24</vt:lpstr>
      <vt:lpstr> Нервова тканина 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Маша</dc:creator>
  <cp:lastModifiedBy>Маша</cp:lastModifiedBy>
  <cp:revision>43</cp:revision>
  <cp:lastPrinted>1601-01-01T00:00:00Z</cp:lastPrinted>
  <dcterms:created xsi:type="dcterms:W3CDTF">1601-01-01T00:00:00Z</dcterms:created>
  <dcterms:modified xsi:type="dcterms:W3CDTF">2014-09-21T15:38:28Z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